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Roboto Slab"/>
      <p:regular r:id="rId15"/>
    </p:embeddedFont>
    <p:embeddedFont>
      <p:font typeface="Roboto Slab"/>
      <p:regular r:id="rId16"/>
    </p:embeddedFont>
    <p:embeddedFont>
      <p:font typeface="Roboto"/>
      <p:regular r:id="rId17"/>
    </p:embeddedFont>
    <p:embeddedFont>
      <p:font typeface="Roboto"/>
      <p:regular r:id="rId18"/>
    </p:embeddedFont>
    <p:embeddedFont>
      <p:font typeface="Roboto"/>
      <p:regular r:id="rId19"/>
    </p:embeddedFont>
    <p:embeddedFont>
      <p:font typeface="Roboto"/>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3-1.png>
</file>

<file path=ppt/media/image-3-2.png>
</file>

<file path=ppt/media/image-3-3.png>
</file>

<file path=ppt/media/image-3-4.png>
</file>

<file path=ppt/media/image-4-1.png>
</file>

<file path=ppt/media/image-4-2.png>
</file>

<file path=ppt/media/image-5-1.png>
</file>

<file path=ppt/media/image-5-2.png>
</file>

<file path=ppt/media/image-5-3.png>
</file>

<file path=ppt/media/image-6-1.png>
</file>

<file path=ppt/media/image-6-2.png>
</file>

<file path=ppt/media/image-7-1.png>
</file>

<file path=ppt/media/image-7-2.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477572"/>
            <a:ext cx="8225314"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PROBLEM STATEMENT and TEAM</a:t>
            </a:r>
            <a:endParaRPr lang="en-US" sz="3900" dirty="0"/>
          </a:p>
        </p:txBody>
      </p:sp>
      <p:sp>
        <p:nvSpPr>
          <p:cNvPr id="3" name="Text 1"/>
          <p:cNvSpPr/>
          <p:nvPr/>
        </p:nvSpPr>
        <p:spPr>
          <a:xfrm>
            <a:off x="793790" y="3494484"/>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  Hospitals need to manage patient flow efficiently, maintain medical records, schedule appointments, and handle emergency cases while ensuring data integrity and quick access to critical information.</a:t>
            </a:r>
            <a:endParaRPr lang="en-US" sz="1550" dirty="0"/>
          </a:p>
        </p:txBody>
      </p:sp>
      <p:sp>
        <p:nvSpPr>
          <p:cNvPr id="4" name="Text 2"/>
          <p:cNvSpPr/>
          <p:nvPr/>
        </p:nvSpPr>
        <p:spPr>
          <a:xfrm>
            <a:off x="793790" y="4352806"/>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  MEMBER 1 : Dhanush V Biradar (SRN : PES2UG24CS155)</a:t>
            </a:r>
            <a:endParaRPr lang="en-US" sz="1550" dirty="0"/>
          </a:p>
        </p:txBody>
      </p:sp>
      <p:sp>
        <p:nvSpPr>
          <p:cNvPr id="5" name="Text 3"/>
          <p:cNvSpPr/>
          <p:nvPr/>
        </p:nvSpPr>
        <p:spPr>
          <a:xfrm>
            <a:off x="793790" y="4893588"/>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 MEMBER 2  : GAUTAM KRISHNA (SRN : PES2UG24CS169)</a:t>
            </a:r>
            <a:endParaRPr lang="en-US" sz="1550" dirty="0"/>
          </a:p>
        </p:txBody>
      </p:sp>
      <p:sp>
        <p:nvSpPr>
          <p:cNvPr id="6" name="Text 4"/>
          <p:cNvSpPr/>
          <p:nvPr/>
        </p:nvSpPr>
        <p:spPr>
          <a:xfrm>
            <a:off x="793790" y="5434370"/>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 MEMBER 3  : HARKIRAT SINGH (SRN : PES2UG24CS180)</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590550"/>
            <a:ext cx="11661338"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Data Structures for Modern Hospital Management</a:t>
            </a:r>
            <a:endParaRPr lang="en-US" sz="3900" dirty="0"/>
          </a:p>
        </p:txBody>
      </p:sp>
      <p:sp>
        <p:nvSpPr>
          <p:cNvPr id="3" name="Text 1"/>
          <p:cNvSpPr/>
          <p:nvPr/>
        </p:nvSpPr>
        <p:spPr>
          <a:xfrm>
            <a:off x="793790" y="1607463"/>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In today's fast-paced healthcare environment, efficient data management is paramount. This presentation explores how fundamental data structures like Binary Search Trees (BSTs) and Linked Lists can be effectively applied to streamline hospital operations, ensuring optimal patient care and administrative efficiency.</a:t>
            </a:r>
            <a:endParaRPr lang="en-US" sz="1550" dirty="0"/>
          </a:p>
        </p:txBody>
      </p:sp>
      <p:sp>
        <p:nvSpPr>
          <p:cNvPr id="4" name="Text 2"/>
          <p:cNvSpPr/>
          <p:nvPr/>
        </p:nvSpPr>
        <p:spPr>
          <a:xfrm>
            <a:off x="793790" y="2857738"/>
            <a:ext cx="5704165" cy="496133"/>
          </a:xfrm>
          <a:prstGeom prst="rect">
            <a:avLst/>
          </a:prstGeom>
          <a:noFill/>
          <a:ln/>
        </p:spPr>
        <p:txBody>
          <a:bodyPr wrap="none" lIns="0" tIns="0" rIns="0" bIns="0" rtlCol="0" anchor="t"/>
          <a:lstStyle/>
          <a:p>
            <a:pPr algn="l" indent="0" marL="0">
              <a:lnSpc>
                <a:spcPts val="3900"/>
              </a:lnSpc>
              <a:buNone/>
            </a:pPr>
            <a:r>
              <a:rPr lang="en-US" sz="3100" dirty="0">
                <a:solidFill>
                  <a:srgbClr val="76B9FF"/>
                </a:solidFill>
                <a:latin typeface="Roboto Slab" pitchFamily="34" charset="0"/>
                <a:ea typeface="Roboto Slab" pitchFamily="34" charset="-122"/>
                <a:cs typeface="Roboto Slab" pitchFamily="34" charset="-120"/>
              </a:rPr>
              <a:t>Data Structures Used and Why</a:t>
            </a:r>
            <a:endParaRPr lang="en-US" sz="3100" dirty="0"/>
          </a:p>
        </p:txBody>
      </p:sp>
      <p:sp>
        <p:nvSpPr>
          <p:cNvPr id="5" name="Shape 3"/>
          <p:cNvSpPr/>
          <p:nvPr/>
        </p:nvSpPr>
        <p:spPr>
          <a:xfrm>
            <a:off x="793790" y="3651528"/>
            <a:ext cx="6422231" cy="3987403"/>
          </a:xfrm>
          <a:prstGeom prst="roundRect">
            <a:avLst>
              <a:gd name="adj" fmla="val 2752"/>
            </a:avLst>
          </a:prstGeom>
          <a:solidFill>
            <a:srgbClr val="202733"/>
          </a:solidFill>
          <a:ln w="22860">
            <a:solidFill>
              <a:srgbClr val="585F6B"/>
            </a:solidFill>
            <a:prstDash val="solid"/>
          </a:ln>
        </p:spPr>
      </p:sp>
      <p:pic>
        <p:nvPicPr>
          <p:cNvPr id="6" name="Image 0" descr="preencoded.png">    </p:cNvPr>
          <p:cNvPicPr>
            <a:picLocks noChangeAspect="1"/>
          </p:cNvPicPr>
          <p:nvPr/>
        </p:nvPicPr>
        <p:blipFill>
          <a:blip r:embed="rId1"/>
          <a:stretch>
            <a:fillRect/>
          </a:stretch>
        </p:blipFill>
        <p:spPr>
          <a:xfrm>
            <a:off x="770930" y="3651528"/>
            <a:ext cx="91440" cy="3987403"/>
          </a:xfrm>
          <a:prstGeom prst="rect">
            <a:avLst/>
          </a:prstGeom>
        </p:spPr>
      </p:pic>
      <p:sp>
        <p:nvSpPr>
          <p:cNvPr id="7" name="Text 4"/>
          <p:cNvSpPr/>
          <p:nvPr/>
        </p:nvSpPr>
        <p:spPr>
          <a:xfrm>
            <a:off x="1083588" y="3872746"/>
            <a:ext cx="2934533"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Binary Search Tree (BST)</a:t>
            </a:r>
            <a:endParaRPr lang="en-US" sz="1950" dirty="0"/>
          </a:p>
        </p:txBody>
      </p:sp>
      <p:sp>
        <p:nvSpPr>
          <p:cNvPr id="8" name="Text 5"/>
          <p:cNvSpPr/>
          <p:nvPr/>
        </p:nvSpPr>
        <p:spPr>
          <a:xfrm>
            <a:off x="1083588" y="4301966"/>
            <a:ext cx="5911215" cy="158769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Ideal for managing dynamic patient records, BSTs facilitate rapid insertion, searching, and deletion of patient data. Their ordered structure allows for quick retrieval of specific records, finding patients by ID, and efficient traversal, crucial for patient flow management and administrative tasks.</a:t>
            </a:r>
            <a:endParaRPr lang="en-US" sz="1550" dirty="0"/>
          </a:p>
        </p:txBody>
      </p:sp>
      <p:sp>
        <p:nvSpPr>
          <p:cNvPr id="9" name="Text 6"/>
          <p:cNvSpPr/>
          <p:nvPr/>
        </p:nvSpPr>
        <p:spPr>
          <a:xfrm>
            <a:off x="1083588" y="6008727"/>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Fast access to patient data</a:t>
            </a:r>
            <a:endParaRPr lang="en-US" sz="1550" dirty="0"/>
          </a:p>
        </p:txBody>
      </p:sp>
      <p:sp>
        <p:nvSpPr>
          <p:cNvPr id="10" name="Text 7"/>
          <p:cNvSpPr/>
          <p:nvPr/>
        </p:nvSpPr>
        <p:spPr>
          <a:xfrm>
            <a:off x="1083588" y="6395680"/>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Efficient patient flow management</a:t>
            </a:r>
            <a:endParaRPr lang="en-US" sz="1550" dirty="0"/>
          </a:p>
        </p:txBody>
      </p:sp>
      <p:sp>
        <p:nvSpPr>
          <p:cNvPr id="11" name="Text 8"/>
          <p:cNvSpPr/>
          <p:nvPr/>
        </p:nvSpPr>
        <p:spPr>
          <a:xfrm>
            <a:off x="1083588" y="6782633"/>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Ordered record keeping</a:t>
            </a:r>
            <a:endParaRPr lang="en-US" sz="1550" dirty="0"/>
          </a:p>
        </p:txBody>
      </p:sp>
      <p:sp>
        <p:nvSpPr>
          <p:cNvPr id="12" name="Shape 9"/>
          <p:cNvSpPr/>
          <p:nvPr/>
        </p:nvSpPr>
        <p:spPr>
          <a:xfrm>
            <a:off x="7414379" y="3651528"/>
            <a:ext cx="6422231" cy="3987403"/>
          </a:xfrm>
          <a:prstGeom prst="roundRect">
            <a:avLst>
              <a:gd name="adj" fmla="val 2752"/>
            </a:avLst>
          </a:prstGeom>
          <a:solidFill>
            <a:srgbClr val="202733"/>
          </a:solidFill>
          <a:ln w="22860">
            <a:solidFill>
              <a:srgbClr val="585F6B"/>
            </a:solidFill>
            <a:prstDash val="solid"/>
          </a:ln>
        </p:spPr>
      </p:sp>
      <p:pic>
        <p:nvPicPr>
          <p:cNvPr id="13" name="Image 1" descr="preencoded.png">    </p:cNvPr>
          <p:cNvPicPr>
            <a:picLocks noChangeAspect="1"/>
          </p:cNvPicPr>
          <p:nvPr/>
        </p:nvPicPr>
        <p:blipFill>
          <a:blip r:embed="rId2"/>
          <a:stretch>
            <a:fillRect/>
          </a:stretch>
        </p:blipFill>
        <p:spPr>
          <a:xfrm>
            <a:off x="7391519" y="3651528"/>
            <a:ext cx="91440" cy="3987403"/>
          </a:xfrm>
          <a:prstGeom prst="rect">
            <a:avLst/>
          </a:prstGeom>
        </p:spPr>
      </p:pic>
      <p:sp>
        <p:nvSpPr>
          <p:cNvPr id="14" name="Text 10"/>
          <p:cNvSpPr/>
          <p:nvPr/>
        </p:nvSpPr>
        <p:spPr>
          <a:xfrm>
            <a:off x="7704177" y="387274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Linked List</a:t>
            </a:r>
            <a:endParaRPr lang="en-US" sz="1950" dirty="0"/>
          </a:p>
        </p:txBody>
      </p:sp>
      <p:sp>
        <p:nvSpPr>
          <p:cNvPr id="15" name="Text 11"/>
          <p:cNvSpPr/>
          <p:nvPr/>
        </p:nvSpPr>
        <p:spPr>
          <a:xfrm>
            <a:off x="7704177" y="4301966"/>
            <a:ext cx="5911215" cy="190523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Linked lists are perfectly suited for scheduling and managing patient appointments. Each node can represent an appointment, containing a patient's ID and scheduled time. This dynamic structure allows for flexible addition and removal of appointments, adapting seamlessly to changes in schedules, such as when patients are admitted or discharged.</a:t>
            </a:r>
            <a:endParaRPr lang="en-US" sz="1550" dirty="0"/>
          </a:p>
        </p:txBody>
      </p:sp>
      <p:sp>
        <p:nvSpPr>
          <p:cNvPr id="16" name="Text 12"/>
          <p:cNvSpPr/>
          <p:nvPr/>
        </p:nvSpPr>
        <p:spPr>
          <a:xfrm>
            <a:off x="7704177" y="6326267"/>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Dynamic appointment management</a:t>
            </a:r>
            <a:endParaRPr lang="en-US" sz="1550" dirty="0"/>
          </a:p>
        </p:txBody>
      </p:sp>
      <p:sp>
        <p:nvSpPr>
          <p:cNvPr id="17" name="Text 13"/>
          <p:cNvSpPr/>
          <p:nvPr/>
        </p:nvSpPr>
        <p:spPr>
          <a:xfrm>
            <a:off x="7704177" y="6713220"/>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Flexible scheduling adjustments</a:t>
            </a:r>
            <a:endParaRPr lang="en-US" sz="1550" dirty="0"/>
          </a:p>
        </p:txBody>
      </p:sp>
      <p:sp>
        <p:nvSpPr>
          <p:cNvPr id="18" name="Text 14"/>
          <p:cNvSpPr/>
          <p:nvPr/>
        </p:nvSpPr>
        <p:spPr>
          <a:xfrm>
            <a:off x="7704177" y="7100173"/>
            <a:ext cx="591121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D6E5EF"/>
                </a:solidFill>
                <a:latin typeface="Roboto" pitchFamily="34" charset="0"/>
                <a:ea typeface="Roboto" pitchFamily="34" charset="-122"/>
                <a:cs typeface="Roboto" pitchFamily="34" charset="-120"/>
              </a:rPr>
              <a:t>Efficient addition/removal of appointments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01516" y="764381"/>
            <a:ext cx="7837051" cy="548045"/>
          </a:xfrm>
          <a:prstGeom prst="rect">
            <a:avLst/>
          </a:prstGeom>
          <a:noFill/>
          <a:ln/>
        </p:spPr>
        <p:txBody>
          <a:bodyPr wrap="none" lIns="0" tIns="0" rIns="0" bIns="0" rtlCol="0" anchor="t"/>
          <a:lstStyle/>
          <a:p>
            <a:pPr algn="l" indent="0" marL="0">
              <a:lnSpc>
                <a:spcPts val="4300"/>
              </a:lnSpc>
              <a:buNone/>
            </a:pPr>
            <a:r>
              <a:rPr lang="en-US" sz="3450" dirty="0">
                <a:solidFill>
                  <a:srgbClr val="76B9FF"/>
                </a:solidFill>
                <a:latin typeface="Roboto Slab" pitchFamily="34" charset="0"/>
                <a:ea typeface="Roboto Slab" pitchFamily="34" charset="-122"/>
                <a:cs typeface="Roboto Slab" pitchFamily="34" charset="-120"/>
              </a:rPr>
              <a:t>ADT Definition &amp; Essential Operations</a:t>
            </a:r>
            <a:endParaRPr lang="en-US" sz="3450" dirty="0"/>
          </a:p>
        </p:txBody>
      </p:sp>
      <p:sp>
        <p:nvSpPr>
          <p:cNvPr id="3" name="Text 1"/>
          <p:cNvSpPr/>
          <p:nvPr/>
        </p:nvSpPr>
        <p:spPr>
          <a:xfrm>
            <a:off x="701516" y="1663184"/>
            <a:ext cx="13227368" cy="561023"/>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Understanding the Abstract Data Type (ADT) definitions for BSTs and Linked Lists clarifies their functional roles within the hospital management system. Each structure supports a specific set of operations designed for efficiency and data integrity.</a:t>
            </a:r>
            <a:endParaRPr lang="en-US" sz="1350" dirty="0"/>
          </a:p>
        </p:txBody>
      </p:sp>
      <p:sp>
        <p:nvSpPr>
          <p:cNvPr id="4" name="Shape 2"/>
          <p:cNvSpPr/>
          <p:nvPr/>
        </p:nvSpPr>
        <p:spPr>
          <a:xfrm>
            <a:off x="701516" y="2684502"/>
            <a:ext cx="6525935" cy="3908227"/>
          </a:xfrm>
          <a:prstGeom prst="roundRect">
            <a:avLst>
              <a:gd name="adj" fmla="val 2808"/>
            </a:avLst>
          </a:prstGeom>
          <a:solidFill>
            <a:srgbClr val="202733"/>
          </a:solidFill>
          <a:ln/>
        </p:spPr>
      </p:sp>
      <p:pic>
        <p:nvPicPr>
          <p:cNvPr id="5" name="Image 0" descr="preencoded.png">    </p:cNvPr>
          <p:cNvPicPr>
            <a:picLocks noChangeAspect="1"/>
          </p:cNvPicPr>
          <p:nvPr/>
        </p:nvPicPr>
        <p:blipFill>
          <a:blip r:embed="rId1"/>
          <a:stretch>
            <a:fillRect/>
          </a:stretch>
        </p:blipFill>
        <p:spPr>
          <a:xfrm>
            <a:off x="701516" y="2661642"/>
            <a:ext cx="6525935" cy="91440"/>
          </a:xfrm>
          <a:prstGeom prst="rect">
            <a:avLst/>
          </a:prstGeom>
        </p:spPr>
      </p:pic>
      <p:pic>
        <p:nvPicPr>
          <p:cNvPr id="6" name="Image 1" descr="preencoded.png">    </p:cNvPr>
          <p:cNvPicPr>
            <a:picLocks noChangeAspect="1"/>
          </p:cNvPicPr>
          <p:nvPr/>
        </p:nvPicPr>
        <p:blipFill>
          <a:blip r:embed="rId2"/>
          <a:stretch>
            <a:fillRect/>
          </a:stretch>
        </p:blipFill>
        <p:spPr>
          <a:xfrm>
            <a:off x="3701355" y="2421493"/>
            <a:ext cx="526137" cy="526137"/>
          </a:xfrm>
          <a:prstGeom prst="rect">
            <a:avLst/>
          </a:prstGeom>
        </p:spPr>
      </p:pic>
      <p:sp>
        <p:nvSpPr>
          <p:cNvPr id="7" name="Text 3"/>
          <p:cNvSpPr/>
          <p:nvPr/>
        </p:nvSpPr>
        <p:spPr>
          <a:xfrm>
            <a:off x="3859232" y="2553057"/>
            <a:ext cx="210383" cy="263009"/>
          </a:xfrm>
          <a:prstGeom prst="rect">
            <a:avLst/>
          </a:prstGeom>
          <a:noFill/>
          <a:ln/>
        </p:spPr>
        <p:txBody>
          <a:bodyPr wrap="none" lIns="0" tIns="0" rIns="0" bIns="0" rtlCol="0" anchor="t"/>
          <a:lstStyle/>
          <a:p>
            <a:pPr algn="l" indent="0" marL="0">
              <a:lnSpc>
                <a:spcPts val="2650"/>
              </a:lnSpc>
              <a:buNone/>
            </a:pPr>
            <a:r>
              <a:rPr lang="en-US" sz="1650" dirty="0">
                <a:solidFill>
                  <a:srgbClr val="000000"/>
                </a:solidFill>
                <a:latin typeface="Roboto Slab" pitchFamily="34" charset="0"/>
                <a:ea typeface="Roboto Slab" pitchFamily="34" charset="-122"/>
                <a:cs typeface="Roboto Slab" pitchFamily="34" charset="-120"/>
              </a:rPr>
              <a:t>1</a:t>
            </a:r>
            <a:endParaRPr lang="en-US" sz="1650" dirty="0"/>
          </a:p>
        </p:txBody>
      </p:sp>
      <p:sp>
        <p:nvSpPr>
          <p:cNvPr id="8" name="Text 4"/>
          <p:cNvSpPr/>
          <p:nvPr/>
        </p:nvSpPr>
        <p:spPr>
          <a:xfrm>
            <a:off x="899755" y="3122890"/>
            <a:ext cx="3323392" cy="273963"/>
          </a:xfrm>
          <a:prstGeom prst="rect">
            <a:avLst/>
          </a:prstGeom>
          <a:noFill/>
          <a:ln/>
        </p:spPr>
        <p:txBody>
          <a:bodyPr wrap="none" lIns="0" tIns="0" rIns="0" bIns="0" rtlCol="0" anchor="t"/>
          <a:lstStyle/>
          <a:p>
            <a:pPr algn="l" indent="0" marL="0">
              <a:lnSpc>
                <a:spcPts val="2150"/>
              </a:lnSpc>
              <a:buNone/>
            </a:pPr>
            <a:r>
              <a:rPr lang="en-US" sz="1700" dirty="0">
                <a:solidFill>
                  <a:srgbClr val="D6E5EF"/>
                </a:solidFill>
                <a:latin typeface="Roboto Slab" pitchFamily="34" charset="0"/>
                <a:ea typeface="Roboto Slab" pitchFamily="34" charset="-122"/>
                <a:cs typeface="Roboto Slab" pitchFamily="34" charset="-120"/>
              </a:rPr>
              <a:t>BST Operations: Patient Records</a:t>
            </a:r>
            <a:endParaRPr lang="en-US" sz="1700" dirty="0"/>
          </a:p>
        </p:txBody>
      </p:sp>
      <p:sp>
        <p:nvSpPr>
          <p:cNvPr id="9" name="Text 5"/>
          <p:cNvSpPr/>
          <p:nvPr/>
        </p:nvSpPr>
        <p:spPr>
          <a:xfrm>
            <a:off x="899755" y="3501985"/>
            <a:ext cx="6129457"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createNode:</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Initializes a new patient record node.</a:t>
            </a:r>
            <a:endParaRPr lang="en-US" sz="1350" dirty="0"/>
          </a:p>
        </p:txBody>
      </p:sp>
      <p:sp>
        <p:nvSpPr>
          <p:cNvPr id="10" name="Text 6"/>
          <p:cNvSpPr/>
          <p:nvPr/>
        </p:nvSpPr>
        <p:spPr>
          <a:xfrm>
            <a:off x="899755" y="3843814"/>
            <a:ext cx="6129457"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insertNode:</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Adds a new patient into the BST.</a:t>
            </a:r>
            <a:endParaRPr lang="en-US" sz="1350" dirty="0"/>
          </a:p>
        </p:txBody>
      </p:sp>
      <p:sp>
        <p:nvSpPr>
          <p:cNvPr id="11" name="Text 7"/>
          <p:cNvSpPr/>
          <p:nvPr/>
        </p:nvSpPr>
        <p:spPr>
          <a:xfrm>
            <a:off x="899755" y="4185642"/>
            <a:ext cx="6129457"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searchNode:</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Locates a patient record by ID.</a:t>
            </a:r>
            <a:endParaRPr lang="en-US" sz="1350" dirty="0"/>
          </a:p>
        </p:txBody>
      </p:sp>
      <p:sp>
        <p:nvSpPr>
          <p:cNvPr id="12" name="Text 8"/>
          <p:cNvSpPr/>
          <p:nvPr/>
        </p:nvSpPr>
        <p:spPr>
          <a:xfrm>
            <a:off x="899755" y="4527471"/>
            <a:ext cx="6129457" cy="56102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findMin/findMax:</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Identifies patients for emergency cases or retrieves the latest registered patient.</a:t>
            </a:r>
            <a:endParaRPr lang="en-US" sz="1350" dirty="0"/>
          </a:p>
        </p:txBody>
      </p:sp>
      <p:sp>
        <p:nvSpPr>
          <p:cNvPr id="13" name="Text 9"/>
          <p:cNvSpPr/>
          <p:nvPr/>
        </p:nvSpPr>
        <p:spPr>
          <a:xfrm>
            <a:off x="899755" y="5149810"/>
            <a:ext cx="6129457"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deleteNode:</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Removes a patient and associated data.</a:t>
            </a:r>
            <a:endParaRPr lang="en-US" sz="1350" dirty="0"/>
          </a:p>
        </p:txBody>
      </p:sp>
      <p:sp>
        <p:nvSpPr>
          <p:cNvPr id="14" name="Text 10"/>
          <p:cNvSpPr/>
          <p:nvPr/>
        </p:nvSpPr>
        <p:spPr>
          <a:xfrm>
            <a:off x="899755" y="5491639"/>
            <a:ext cx="6129457" cy="56102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inorder/preorder/postorderTraversal:</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Displays patient details in various orders for reporting.</a:t>
            </a:r>
            <a:endParaRPr lang="en-US" sz="1350" dirty="0"/>
          </a:p>
        </p:txBody>
      </p:sp>
      <p:sp>
        <p:nvSpPr>
          <p:cNvPr id="15" name="Text 11"/>
          <p:cNvSpPr/>
          <p:nvPr/>
        </p:nvSpPr>
        <p:spPr>
          <a:xfrm>
            <a:off x="899755" y="6113978"/>
            <a:ext cx="6129457"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freeTree:</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Manages memory by releasing all patient records from the tree.</a:t>
            </a:r>
            <a:endParaRPr lang="en-US" sz="1350" dirty="0"/>
          </a:p>
        </p:txBody>
      </p:sp>
      <p:sp>
        <p:nvSpPr>
          <p:cNvPr id="16" name="Shape 12"/>
          <p:cNvSpPr/>
          <p:nvPr/>
        </p:nvSpPr>
        <p:spPr>
          <a:xfrm>
            <a:off x="7402830" y="2684502"/>
            <a:ext cx="6526054" cy="3908227"/>
          </a:xfrm>
          <a:prstGeom prst="roundRect">
            <a:avLst>
              <a:gd name="adj" fmla="val 2808"/>
            </a:avLst>
          </a:prstGeom>
          <a:solidFill>
            <a:srgbClr val="202733"/>
          </a:solidFill>
          <a:ln/>
        </p:spPr>
      </p:sp>
      <p:pic>
        <p:nvPicPr>
          <p:cNvPr id="17" name="Image 2" descr="preencoded.png">    </p:cNvPr>
          <p:cNvPicPr>
            <a:picLocks noChangeAspect="1"/>
          </p:cNvPicPr>
          <p:nvPr/>
        </p:nvPicPr>
        <p:blipFill>
          <a:blip r:embed="rId3"/>
          <a:stretch>
            <a:fillRect/>
          </a:stretch>
        </p:blipFill>
        <p:spPr>
          <a:xfrm>
            <a:off x="7402830" y="2661642"/>
            <a:ext cx="6526054" cy="91440"/>
          </a:xfrm>
          <a:prstGeom prst="rect">
            <a:avLst/>
          </a:prstGeom>
        </p:spPr>
      </p:pic>
      <p:pic>
        <p:nvPicPr>
          <p:cNvPr id="18" name="Image 3" descr="preencoded.png">    </p:cNvPr>
          <p:cNvPicPr>
            <a:picLocks noChangeAspect="1"/>
          </p:cNvPicPr>
          <p:nvPr/>
        </p:nvPicPr>
        <p:blipFill>
          <a:blip r:embed="rId4"/>
          <a:stretch>
            <a:fillRect/>
          </a:stretch>
        </p:blipFill>
        <p:spPr>
          <a:xfrm>
            <a:off x="10402788" y="2421493"/>
            <a:ext cx="526137" cy="526137"/>
          </a:xfrm>
          <a:prstGeom prst="rect">
            <a:avLst/>
          </a:prstGeom>
        </p:spPr>
      </p:pic>
      <p:sp>
        <p:nvSpPr>
          <p:cNvPr id="19" name="Text 13"/>
          <p:cNvSpPr/>
          <p:nvPr/>
        </p:nvSpPr>
        <p:spPr>
          <a:xfrm>
            <a:off x="10560665" y="2553057"/>
            <a:ext cx="210383" cy="263009"/>
          </a:xfrm>
          <a:prstGeom prst="rect">
            <a:avLst/>
          </a:prstGeom>
          <a:noFill/>
          <a:ln/>
        </p:spPr>
        <p:txBody>
          <a:bodyPr wrap="none" lIns="0" tIns="0" rIns="0" bIns="0" rtlCol="0" anchor="t"/>
          <a:lstStyle/>
          <a:p>
            <a:pPr algn="l" indent="0" marL="0">
              <a:lnSpc>
                <a:spcPts val="2650"/>
              </a:lnSpc>
              <a:buNone/>
            </a:pPr>
            <a:r>
              <a:rPr lang="en-US" sz="1650" dirty="0">
                <a:solidFill>
                  <a:srgbClr val="000000"/>
                </a:solidFill>
                <a:latin typeface="Roboto Slab" pitchFamily="34" charset="0"/>
                <a:ea typeface="Roboto Slab" pitchFamily="34" charset="-122"/>
                <a:cs typeface="Roboto Slab" pitchFamily="34" charset="-120"/>
              </a:rPr>
              <a:t>2</a:t>
            </a:r>
            <a:endParaRPr lang="en-US" sz="1650" dirty="0"/>
          </a:p>
        </p:txBody>
      </p:sp>
      <p:sp>
        <p:nvSpPr>
          <p:cNvPr id="20" name="Text 14"/>
          <p:cNvSpPr/>
          <p:nvPr/>
        </p:nvSpPr>
        <p:spPr>
          <a:xfrm>
            <a:off x="7601069" y="3122890"/>
            <a:ext cx="3924300" cy="273963"/>
          </a:xfrm>
          <a:prstGeom prst="rect">
            <a:avLst/>
          </a:prstGeom>
          <a:noFill/>
          <a:ln/>
        </p:spPr>
        <p:txBody>
          <a:bodyPr wrap="none" lIns="0" tIns="0" rIns="0" bIns="0" rtlCol="0" anchor="t"/>
          <a:lstStyle/>
          <a:p>
            <a:pPr algn="l" indent="0" marL="0">
              <a:lnSpc>
                <a:spcPts val="2150"/>
              </a:lnSpc>
              <a:buNone/>
            </a:pPr>
            <a:r>
              <a:rPr lang="en-US" sz="1700" dirty="0">
                <a:solidFill>
                  <a:srgbClr val="D6E5EF"/>
                </a:solidFill>
                <a:latin typeface="Roboto Slab" pitchFamily="34" charset="0"/>
                <a:ea typeface="Roboto Slab" pitchFamily="34" charset="-122"/>
                <a:cs typeface="Roboto Slab" pitchFamily="34" charset="-120"/>
              </a:rPr>
              <a:t>Linked List Operations: Appointments</a:t>
            </a:r>
            <a:endParaRPr lang="en-US" sz="1700" dirty="0"/>
          </a:p>
        </p:txBody>
      </p:sp>
      <p:sp>
        <p:nvSpPr>
          <p:cNvPr id="21" name="Text 15"/>
          <p:cNvSpPr/>
          <p:nvPr/>
        </p:nvSpPr>
        <p:spPr>
          <a:xfrm>
            <a:off x="7601069" y="3501985"/>
            <a:ext cx="6129576"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scheduleAppointment:</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Inserts a new appointment for a patient.</a:t>
            </a:r>
            <a:endParaRPr lang="en-US" sz="1350" dirty="0"/>
          </a:p>
        </p:txBody>
      </p:sp>
      <p:sp>
        <p:nvSpPr>
          <p:cNvPr id="22" name="Text 16"/>
          <p:cNvSpPr/>
          <p:nvPr/>
        </p:nvSpPr>
        <p:spPr>
          <a:xfrm>
            <a:off x="7601069" y="3843814"/>
            <a:ext cx="6129576"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printAppointments:</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Displays all scheduled appointments.</a:t>
            </a:r>
            <a:endParaRPr lang="en-US" sz="1350" dirty="0"/>
          </a:p>
        </p:txBody>
      </p:sp>
      <p:sp>
        <p:nvSpPr>
          <p:cNvPr id="23" name="Text 17"/>
          <p:cNvSpPr/>
          <p:nvPr/>
        </p:nvSpPr>
        <p:spPr>
          <a:xfrm>
            <a:off x="7601069" y="4185642"/>
            <a:ext cx="6129576" cy="56102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removeAppointmentsByPatient:</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Deletes all appointments linked to a specific patient upon their removal.</a:t>
            </a:r>
            <a:endParaRPr lang="en-US" sz="1350" dirty="0"/>
          </a:p>
        </p:txBody>
      </p:sp>
      <p:sp>
        <p:nvSpPr>
          <p:cNvPr id="24" name="Text 18"/>
          <p:cNvSpPr/>
          <p:nvPr/>
        </p:nvSpPr>
        <p:spPr>
          <a:xfrm>
            <a:off x="7601069" y="4807982"/>
            <a:ext cx="6129576" cy="280511"/>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D6E5EF"/>
                </a:solidFill>
                <a:latin typeface="Roboto" pitchFamily="34" charset="0"/>
                <a:ea typeface="Roboto" pitchFamily="34" charset="-122"/>
                <a:cs typeface="Roboto" pitchFamily="34" charset="-120"/>
              </a:rPr>
              <a:t>freeAppointments:</a:t>
            </a:r>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 Deallocates memory used by appointment nodes.</a:t>
            </a:r>
            <a:endParaRPr lang="en-US" sz="1350" dirty="0"/>
          </a:p>
        </p:txBody>
      </p:sp>
      <p:sp>
        <p:nvSpPr>
          <p:cNvPr id="25" name="Text 19"/>
          <p:cNvSpPr/>
          <p:nvPr/>
        </p:nvSpPr>
        <p:spPr>
          <a:xfrm>
            <a:off x="964525" y="6987302"/>
            <a:ext cx="12964358" cy="280511"/>
          </a:xfrm>
          <a:prstGeom prst="rect">
            <a:avLst/>
          </a:prstGeom>
          <a:noFill/>
          <a:ln/>
        </p:spPr>
        <p:txBody>
          <a:bodyPr wrap="none" lIns="0" tIns="0" rIns="0" bIns="0" rtlCol="0" anchor="t"/>
          <a:lstStyle/>
          <a:p>
            <a:pPr algn="l" indent="0" marL="0">
              <a:lnSpc>
                <a:spcPts val="2200"/>
              </a:lnSpc>
              <a:buNone/>
            </a:pPr>
            <a:r>
              <a:rPr lang="en-US" sz="1350" dirty="0">
                <a:solidFill>
                  <a:srgbClr val="D6E5EF"/>
                </a:solidFill>
                <a:latin typeface="Roboto" pitchFamily="34" charset="0"/>
                <a:ea typeface="Roboto" pitchFamily="34" charset="-122"/>
                <a:cs typeface="Roboto" pitchFamily="34" charset="-120"/>
              </a:rPr>
              <a:t>All operations utilize dynamic memory allocation and pointer manipulation to ensure optimal performance, scalability, and data integrity across the entire system.</a:t>
            </a:r>
            <a:endParaRPr lang="en-US" sz="1350" dirty="0"/>
          </a:p>
        </p:txBody>
      </p:sp>
      <p:sp>
        <p:nvSpPr>
          <p:cNvPr id="26" name="Shape 20"/>
          <p:cNvSpPr/>
          <p:nvPr/>
        </p:nvSpPr>
        <p:spPr>
          <a:xfrm>
            <a:off x="701516" y="6790015"/>
            <a:ext cx="22860" cy="675084"/>
          </a:xfrm>
          <a:prstGeom prst="rect">
            <a:avLst/>
          </a:prstGeom>
          <a:solidFill>
            <a:srgbClr val="66A8EE"/>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2577" y="421124"/>
            <a:ext cx="9747409" cy="478631"/>
          </a:xfrm>
          <a:prstGeom prst="rect">
            <a:avLst/>
          </a:prstGeom>
          <a:noFill/>
          <a:ln/>
        </p:spPr>
        <p:txBody>
          <a:bodyPr wrap="none" lIns="0" tIns="0" rIns="0" bIns="0" rtlCol="0" anchor="t"/>
          <a:lstStyle/>
          <a:p>
            <a:pPr algn="l" indent="0" marL="0">
              <a:lnSpc>
                <a:spcPts val="3750"/>
              </a:lnSpc>
              <a:buNone/>
            </a:pPr>
            <a:r>
              <a:rPr lang="en-US" sz="3000" dirty="0">
                <a:solidFill>
                  <a:srgbClr val="76B9FF"/>
                </a:solidFill>
                <a:latin typeface="Roboto Slab" pitchFamily="34" charset="0"/>
                <a:ea typeface="Roboto Slab" pitchFamily="34" charset="-122"/>
                <a:cs typeface="Roboto Slab" pitchFamily="34" charset="-120"/>
              </a:rPr>
              <a:t>Input and Output Screenshots: Functionality in Action</a:t>
            </a:r>
            <a:endParaRPr lang="en-US" sz="3000" dirty="0"/>
          </a:p>
        </p:txBody>
      </p:sp>
      <p:sp>
        <p:nvSpPr>
          <p:cNvPr id="3" name="Text 1"/>
          <p:cNvSpPr/>
          <p:nvPr/>
        </p:nvSpPr>
        <p:spPr>
          <a:xfrm>
            <a:off x="612577" y="1205984"/>
            <a:ext cx="13405247" cy="489823"/>
          </a:xfrm>
          <a:prstGeom prst="rect">
            <a:avLst/>
          </a:prstGeom>
          <a:noFill/>
          <a:ln/>
        </p:spPr>
        <p:txBody>
          <a:bodyPr wrap="square" lIns="0" tIns="0" rIns="0" bIns="0" rtlCol="0" anchor="t"/>
          <a:lstStyle/>
          <a:p>
            <a:pPr algn="l" indent="0" marL="0">
              <a:lnSpc>
                <a:spcPts val="1900"/>
              </a:lnSpc>
              <a:buNone/>
            </a:pPr>
            <a:r>
              <a:rPr lang="en-US" sz="1200" dirty="0">
                <a:solidFill>
                  <a:srgbClr val="D6E5EF"/>
                </a:solidFill>
                <a:latin typeface="Roboto" pitchFamily="34" charset="0"/>
                <a:ea typeface="Roboto" pitchFamily="34" charset="-122"/>
                <a:cs typeface="Roboto" pitchFamily="34" charset="-120"/>
              </a:rPr>
              <a:t>Witness the practical application of these data structures through screenshots demonstrating key functionalities within the hospital management system. These visuals illustrate how patient and appointment data are managed, from registration to complex retrieval operations.</a:t>
            </a:r>
            <a:endParaRPr lang="en-US" sz="1200" dirty="0"/>
          </a:p>
        </p:txBody>
      </p:sp>
      <p:sp>
        <p:nvSpPr>
          <p:cNvPr id="4" name="Shape 2"/>
          <p:cNvSpPr/>
          <p:nvPr/>
        </p:nvSpPr>
        <p:spPr>
          <a:xfrm>
            <a:off x="612577" y="1868091"/>
            <a:ext cx="6626066" cy="5286494"/>
          </a:xfrm>
          <a:prstGeom prst="roundRect">
            <a:avLst>
              <a:gd name="adj" fmla="val 435"/>
            </a:avLst>
          </a:prstGeom>
          <a:solidFill>
            <a:srgbClr val="202733"/>
          </a:solidFill>
          <a:ln w="22860">
            <a:solidFill>
              <a:srgbClr val="585F6B"/>
            </a:solidFill>
            <a:prstDash val="solid"/>
          </a:ln>
        </p:spPr>
      </p:sp>
      <p:pic>
        <p:nvPicPr>
          <p:cNvPr id="5" name="Image 0" descr="preencoded.png">    </p:cNvPr>
          <p:cNvPicPr>
            <a:picLocks noChangeAspect="1"/>
          </p:cNvPicPr>
          <p:nvPr/>
        </p:nvPicPr>
        <p:blipFill>
          <a:blip r:embed="rId1"/>
          <a:stretch>
            <a:fillRect/>
          </a:stretch>
        </p:blipFill>
        <p:spPr>
          <a:xfrm>
            <a:off x="2502337" y="2044065"/>
            <a:ext cx="2846427" cy="2853333"/>
          </a:xfrm>
          <a:prstGeom prst="rect">
            <a:avLst/>
          </a:prstGeom>
        </p:spPr>
      </p:pic>
      <p:sp>
        <p:nvSpPr>
          <p:cNvPr id="6" name="Text 3"/>
          <p:cNvSpPr/>
          <p:nvPr/>
        </p:nvSpPr>
        <p:spPr>
          <a:xfrm>
            <a:off x="788551" y="5069681"/>
            <a:ext cx="6274118" cy="244912"/>
          </a:xfrm>
          <a:prstGeom prst="rect">
            <a:avLst/>
          </a:prstGeom>
          <a:noFill/>
          <a:ln/>
        </p:spPr>
        <p:txBody>
          <a:bodyPr wrap="none" lIns="0" tIns="0" rIns="0" bIns="0" rtlCol="0" anchor="t"/>
          <a:lstStyle/>
          <a:p>
            <a:pPr algn="l" indent="0" marL="0">
              <a:lnSpc>
                <a:spcPts val="1900"/>
              </a:lnSpc>
              <a:buNone/>
            </a:pPr>
            <a:endParaRPr lang="en-US" sz="1200" dirty="0"/>
          </a:p>
        </p:txBody>
      </p:sp>
      <p:sp>
        <p:nvSpPr>
          <p:cNvPr id="7" name="Text 4"/>
          <p:cNvSpPr/>
          <p:nvPr/>
        </p:nvSpPr>
        <p:spPr>
          <a:xfrm>
            <a:off x="788551" y="5406390"/>
            <a:ext cx="1914406" cy="239316"/>
          </a:xfrm>
          <a:prstGeom prst="rect">
            <a:avLst/>
          </a:prstGeom>
          <a:noFill/>
          <a:ln/>
        </p:spPr>
        <p:txBody>
          <a:bodyPr wrap="none" lIns="0" tIns="0" rIns="0" bIns="0" rtlCol="0" anchor="t"/>
          <a:lstStyle/>
          <a:p>
            <a:pPr algn="l" indent="0" marL="0">
              <a:lnSpc>
                <a:spcPts val="1850"/>
              </a:lnSpc>
              <a:buNone/>
            </a:pPr>
            <a:r>
              <a:rPr lang="en-US" sz="1500" dirty="0">
                <a:solidFill>
                  <a:srgbClr val="D6E5EF"/>
                </a:solidFill>
                <a:latin typeface="Roboto Slab" pitchFamily="34" charset="0"/>
                <a:ea typeface="Roboto Slab" pitchFamily="34" charset="-122"/>
                <a:cs typeface="Roboto Slab" pitchFamily="34" charset="-120"/>
              </a:rPr>
              <a:t>Patient Registration</a:t>
            </a:r>
            <a:endParaRPr lang="en-US" sz="1500" dirty="0"/>
          </a:p>
        </p:txBody>
      </p:sp>
      <p:sp>
        <p:nvSpPr>
          <p:cNvPr id="8" name="Text 5"/>
          <p:cNvSpPr/>
          <p:nvPr/>
        </p:nvSpPr>
        <p:spPr>
          <a:xfrm>
            <a:off x="788551" y="5737503"/>
            <a:ext cx="6274118" cy="734735"/>
          </a:xfrm>
          <a:prstGeom prst="rect">
            <a:avLst/>
          </a:prstGeom>
          <a:noFill/>
          <a:ln/>
        </p:spPr>
        <p:txBody>
          <a:bodyPr wrap="square" lIns="0" tIns="0" rIns="0" bIns="0" rtlCol="0" anchor="t"/>
          <a:lstStyle/>
          <a:p>
            <a:pPr algn="l" indent="0" marL="0">
              <a:lnSpc>
                <a:spcPts val="1900"/>
              </a:lnSpc>
              <a:buNone/>
            </a:pPr>
            <a:r>
              <a:rPr lang="en-US" sz="1200" dirty="0">
                <a:solidFill>
                  <a:srgbClr val="D6E5EF"/>
                </a:solidFill>
                <a:latin typeface="Roboto" pitchFamily="34" charset="0"/>
                <a:ea typeface="Roboto" pitchFamily="34" charset="-122"/>
                <a:cs typeface="Roboto" pitchFamily="34" charset="-120"/>
              </a:rPr>
              <a:t>A sample screenshot showcasing the interface for entering new patient details, followed by a confirmation output. This demonstrates the successful insertion of a new node into the BST.</a:t>
            </a:r>
            <a:endParaRPr lang="en-US" sz="1200" dirty="0"/>
          </a:p>
        </p:txBody>
      </p:sp>
      <p:sp>
        <p:nvSpPr>
          <p:cNvPr id="9" name="Shape 6"/>
          <p:cNvSpPr/>
          <p:nvPr/>
        </p:nvSpPr>
        <p:spPr>
          <a:xfrm>
            <a:off x="7391757" y="1868091"/>
            <a:ext cx="6626066" cy="5286494"/>
          </a:xfrm>
          <a:prstGeom prst="roundRect">
            <a:avLst>
              <a:gd name="adj" fmla="val 435"/>
            </a:avLst>
          </a:prstGeom>
          <a:solidFill>
            <a:srgbClr val="202733"/>
          </a:solidFill>
          <a:ln w="22860">
            <a:solidFill>
              <a:srgbClr val="585F6B"/>
            </a:solidFill>
            <a:prstDash val="solid"/>
          </a:ln>
        </p:spPr>
      </p:sp>
      <p:pic>
        <p:nvPicPr>
          <p:cNvPr id="10" name="Image 1" descr="preencoded.png">    </p:cNvPr>
          <p:cNvPicPr>
            <a:picLocks noChangeAspect="1"/>
          </p:cNvPicPr>
          <p:nvPr/>
        </p:nvPicPr>
        <p:blipFill>
          <a:blip r:embed="rId2"/>
          <a:stretch>
            <a:fillRect/>
          </a:stretch>
        </p:blipFill>
        <p:spPr>
          <a:xfrm>
            <a:off x="7567732" y="2044065"/>
            <a:ext cx="5717858" cy="3359706"/>
          </a:xfrm>
          <a:prstGeom prst="rect">
            <a:avLst/>
          </a:prstGeom>
        </p:spPr>
      </p:pic>
      <p:sp>
        <p:nvSpPr>
          <p:cNvPr id="11" name="Text 7"/>
          <p:cNvSpPr/>
          <p:nvPr/>
        </p:nvSpPr>
        <p:spPr>
          <a:xfrm>
            <a:off x="7567732" y="5576054"/>
            <a:ext cx="6274118" cy="244912"/>
          </a:xfrm>
          <a:prstGeom prst="rect">
            <a:avLst/>
          </a:prstGeom>
          <a:noFill/>
          <a:ln/>
        </p:spPr>
        <p:txBody>
          <a:bodyPr wrap="none" lIns="0" tIns="0" rIns="0" bIns="0" rtlCol="0" anchor="t"/>
          <a:lstStyle/>
          <a:p>
            <a:pPr algn="l" indent="0" marL="0">
              <a:lnSpc>
                <a:spcPts val="1900"/>
              </a:lnSpc>
              <a:buNone/>
            </a:pPr>
            <a:endParaRPr lang="en-US" sz="1200" dirty="0"/>
          </a:p>
        </p:txBody>
      </p:sp>
      <p:sp>
        <p:nvSpPr>
          <p:cNvPr id="12" name="Text 8"/>
          <p:cNvSpPr/>
          <p:nvPr/>
        </p:nvSpPr>
        <p:spPr>
          <a:xfrm>
            <a:off x="7567732" y="5912763"/>
            <a:ext cx="2267426" cy="239316"/>
          </a:xfrm>
          <a:prstGeom prst="rect">
            <a:avLst/>
          </a:prstGeom>
          <a:noFill/>
          <a:ln/>
        </p:spPr>
        <p:txBody>
          <a:bodyPr wrap="none" lIns="0" tIns="0" rIns="0" bIns="0" rtlCol="0" anchor="t"/>
          <a:lstStyle/>
          <a:p>
            <a:pPr algn="l" indent="0" marL="0">
              <a:lnSpc>
                <a:spcPts val="1850"/>
              </a:lnSpc>
              <a:buNone/>
            </a:pPr>
            <a:r>
              <a:rPr lang="en-US" sz="1500" dirty="0">
                <a:solidFill>
                  <a:srgbClr val="D6E5EF"/>
                </a:solidFill>
                <a:latin typeface="Roboto Slab" pitchFamily="34" charset="0"/>
                <a:ea typeface="Roboto Slab" pitchFamily="34" charset="-122"/>
                <a:cs typeface="Roboto Slab" pitchFamily="34" charset="-120"/>
              </a:rPr>
              <a:t>Appointment Scheduling</a:t>
            </a:r>
            <a:endParaRPr lang="en-US" sz="1500" dirty="0"/>
          </a:p>
        </p:txBody>
      </p:sp>
      <p:sp>
        <p:nvSpPr>
          <p:cNvPr id="13" name="Text 9"/>
          <p:cNvSpPr/>
          <p:nvPr/>
        </p:nvSpPr>
        <p:spPr>
          <a:xfrm>
            <a:off x="7567732" y="6243876"/>
            <a:ext cx="6274118" cy="734735"/>
          </a:xfrm>
          <a:prstGeom prst="rect">
            <a:avLst/>
          </a:prstGeom>
          <a:noFill/>
          <a:ln/>
        </p:spPr>
        <p:txBody>
          <a:bodyPr wrap="square" lIns="0" tIns="0" rIns="0" bIns="0" rtlCol="0" anchor="t"/>
          <a:lstStyle/>
          <a:p>
            <a:pPr algn="l" indent="0" marL="0">
              <a:lnSpc>
                <a:spcPts val="1900"/>
              </a:lnSpc>
              <a:buNone/>
            </a:pPr>
            <a:r>
              <a:rPr lang="en-US" sz="1200" dirty="0">
                <a:solidFill>
                  <a:srgbClr val="D6E5EF"/>
                </a:solidFill>
                <a:latin typeface="Roboto" pitchFamily="34" charset="0"/>
                <a:ea typeface="Roboto" pitchFamily="34" charset="-122"/>
                <a:cs typeface="Roboto" pitchFamily="34" charset="-120"/>
              </a:rPr>
              <a:t>This screenshot captures the input prompts for scheduling a new appointment, along with the system's confirmation message, illustrating the dynamic addition of nodes to the linked list.</a:t>
            </a:r>
            <a:endParaRPr lang="en-US" sz="1200" dirty="0"/>
          </a:p>
        </p:txBody>
      </p:sp>
      <p:sp>
        <p:nvSpPr>
          <p:cNvPr id="14" name="Text 10"/>
          <p:cNvSpPr/>
          <p:nvPr/>
        </p:nvSpPr>
        <p:spPr>
          <a:xfrm>
            <a:off x="842248" y="7499152"/>
            <a:ext cx="13175575" cy="244912"/>
          </a:xfrm>
          <a:prstGeom prst="rect">
            <a:avLst/>
          </a:prstGeom>
          <a:noFill/>
          <a:ln/>
        </p:spPr>
        <p:txBody>
          <a:bodyPr wrap="none" lIns="0" tIns="0" rIns="0" bIns="0" rtlCol="0" anchor="t"/>
          <a:lstStyle/>
          <a:p>
            <a:pPr algn="l" indent="0" marL="0">
              <a:lnSpc>
                <a:spcPts val="1900"/>
              </a:lnSpc>
              <a:buNone/>
            </a:pPr>
            <a:r>
              <a:rPr lang="en-US" sz="1200" dirty="0">
                <a:solidFill>
                  <a:srgbClr val="D6E5EF"/>
                </a:solidFill>
                <a:latin typeface="Roboto" pitchFamily="34" charset="0"/>
                <a:ea typeface="Roboto" pitchFamily="34" charset="-122"/>
                <a:cs typeface="Roboto" pitchFamily="34" charset="-120"/>
              </a:rPr>
              <a:t>All displayed screenshots are captured directly from the terminal running the implemented code, validating the functionality of each described scenario.</a:t>
            </a:r>
            <a:endParaRPr lang="en-US" sz="1200" dirty="0"/>
          </a:p>
        </p:txBody>
      </p:sp>
      <p:sp>
        <p:nvSpPr>
          <p:cNvPr id="15" name="Shape 11"/>
          <p:cNvSpPr/>
          <p:nvPr/>
        </p:nvSpPr>
        <p:spPr>
          <a:xfrm>
            <a:off x="612577" y="7326868"/>
            <a:ext cx="22860" cy="589478"/>
          </a:xfrm>
          <a:prstGeom prst="rect">
            <a:avLst/>
          </a:prstGeom>
          <a:solidFill>
            <a:srgbClr val="66A8EE"/>
          </a:solid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4023" y="518398"/>
            <a:ext cx="8123992" cy="589121"/>
          </a:xfrm>
          <a:prstGeom prst="rect">
            <a:avLst/>
          </a:prstGeom>
          <a:noFill/>
          <a:ln/>
        </p:spPr>
        <p:txBody>
          <a:bodyPr wrap="none" lIns="0" tIns="0" rIns="0" bIns="0" rtlCol="0" anchor="t"/>
          <a:lstStyle/>
          <a:p>
            <a:pPr algn="l" indent="0" marL="0">
              <a:lnSpc>
                <a:spcPts val="4600"/>
              </a:lnSpc>
              <a:buNone/>
            </a:pPr>
            <a:r>
              <a:rPr lang="en-US" sz="3700" dirty="0">
                <a:solidFill>
                  <a:srgbClr val="76B9FF"/>
                </a:solidFill>
                <a:latin typeface="Roboto Slab" pitchFamily="34" charset="0"/>
                <a:ea typeface="Roboto Slab" pitchFamily="34" charset="-122"/>
                <a:cs typeface="Roboto Slab" pitchFamily="34" charset="-120"/>
              </a:rPr>
              <a:t>Input and Output Screenshots: Part 2</a:t>
            </a:r>
            <a:endParaRPr lang="en-US" sz="3700" dirty="0"/>
          </a:p>
        </p:txBody>
      </p:sp>
      <p:sp>
        <p:nvSpPr>
          <p:cNvPr id="3" name="Text 1"/>
          <p:cNvSpPr/>
          <p:nvPr/>
        </p:nvSpPr>
        <p:spPr>
          <a:xfrm>
            <a:off x="754023" y="1484471"/>
            <a:ext cx="13122354" cy="602933"/>
          </a:xfrm>
          <a:prstGeom prst="rect">
            <a:avLst/>
          </a:prstGeom>
          <a:noFill/>
          <a:ln/>
        </p:spPr>
        <p:txBody>
          <a:bodyPr wrap="square" lIns="0" tIns="0" rIns="0" bIns="0" rtlCol="0" anchor="t"/>
          <a:lstStyle/>
          <a:p>
            <a:pPr algn="l" indent="0" marL="0">
              <a:lnSpc>
                <a:spcPts val="2350"/>
              </a:lnSpc>
              <a:buNone/>
            </a:pPr>
            <a:r>
              <a:rPr lang="en-US" sz="1450" dirty="0">
                <a:solidFill>
                  <a:srgbClr val="D6E5EF"/>
                </a:solidFill>
                <a:latin typeface="Roboto" pitchFamily="34" charset="0"/>
                <a:ea typeface="Roboto" pitchFamily="34" charset="-122"/>
                <a:cs typeface="Roboto" pitchFamily="34" charset="-120"/>
              </a:rPr>
              <a:t>Continuing our visual tour, these screenshots further highlight the robust capabilities of our hospital management system, demonstrating advanced functionalities.</a:t>
            </a:r>
            <a:endParaRPr lang="en-US" sz="1450" dirty="0"/>
          </a:p>
        </p:txBody>
      </p:sp>
      <p:pic>
        <p:nvPicPr>
          <p:cNvPr id="4" name="Image 0" descr="preencoded.png">    </p:cNvPr>
          <p:cNvPicPr>
            <a:picLocks noChangeAspect="1"/>
          </p:cNvPicPr>
          <p:nvPr/>
        </p:nvPicPr>
        <p:blipFill>
          <a:blip r:embed="rId1"/>
          <a:stretch>
            <a:fillRect/>
          </a:stretch>
        </p:blipFill>
        <p:spPr>
          <a:xfrm>
            <a:off x="1045845" y="2511504"/>
            <a:ext cx="3438525" cy="2378154"/>
          </a:xfrm>
          <a:prstGeom prst="rect">
            <a:avLst/>
          </a:prstGeom>
        </p:spPr>
      </p:pic>
      <p:pic>
        <p:nvPicPr>
          <p:cNvPr id="5" name="Image 1" descr="preencoded.png">    </p:cNvPr>
          <p:cNvPicPr>
            <a:picLocks noChangeAspect="1"/>
          </p:cNvPicPr>
          <p:nvPr/>
        </p:nvPicPr>
        <p:blipFill>
          <a:blip r:embed="rId2"/>
          <a:stretch>
            <a:fillRect/>
          </a:stretch>
        </p:blipFill>
        <p:spPr>
          <a:xfrm>
            <a:off x="5243751" y="2511504"/>
            <a:ext cx="4158020" cy="2753320"/>
          </a:xfrm>
          <a:prstGeom prst="rect">
            <a:avLst/>
          </a:prstGeom>
        </p:spPr>
      </p:pic>
      <p:pic>
        <p:nvPicPr>
          <p:cNvPr id="6" name="Image 2" descr="preencoded.png">    </p:cNvPr>
          <p:cNvPicPr>
            <a:picLocks noChangeAspect="1"/>
          </p:cNvPicPr>
          <p:nvPr/>
        </p:nvPicPr>
        <p:blipFill>
          <a:blip r:embed="rId3"/>
          <a:stretch>
            <a:fillRect/>
          </a:stretch>
        </p:blipFill>
        <p:spPr>
          <a:xfrm>
            <a:off x="9869210" y="2511504"/>
            <a:ext cx="4022288" cy="2663428"/>
          </a:xfrm>
          <a:prstGeom prst="rect">
            <a:avLst/>
          </a:prstGeom>
        </p:spPr>
      </p:pic>
      <p:sp>
        <p:nvSpPr>
          <p:cNvPr id="7" name="Text 2"/>
          <p:cNvSpPr/>
          <p:nvPr/>
        </p:nvSpPr>
        <p:spPr>
          <a:xfrm>
            <a:off x="754023" y="5759648"/>
            <a:ext cx="2356485" cy="294442"/>
          </a:xfrm>
          <a:prstGeom prst="rect">
            <a:avLst/>
          </a:prstGeom>
          <a:noFill/>
          <a:ln/>
        </p:spPr>
        <p:txBody>
          <a:bodyPr wrap="none" lIns="0" tIns="0" rIns="0" bIns="0" rtlCol="0" anchor="t"/>
          <a:lstStyle/>
          <a:p>
            <a:pPr algn="l" indent="0" marL="0">
              <a:lnSpc>
                <a:spcPts val="2300"/>
              </a:lnSpc>
              <a:buNone/>
            </a:pPr>
            <a:r>
              <a:rPr lang="en-US" sz="1850" dirty="0">
                <a:solidFill>
                  <a:srgbClr val="76B9FF"/>
                </a:solidFill>
                <a:latin typeface="Roboto Slab" pitchFamily="34" charset="0"/>
                <a:ea typeface="Roboto Slab" pitchFamily="34" charset="-122"/>
                <a:cs typeface="Roboto Slab" pitchFamily="34" charset="-120"/>
              </a:rPr>
              <a:t>Traversal Operations</a:t>
            </a:r>
            <a:endParaRPr lang="en-US" sz="1850" dirty="0"/>
          </a:p>
        </p:txBody>
      </p:sp>
      <p:sp>
        <p:nvSpPr>
          <p:cNvPr id="8" name="Text 3"/>
          <p:cNvSpPr/>
          <p:nvPr/>
        </p:nvSpPr>
        <p:spPr>
          <a:xfrm>
            <a:off x="754023" y="6336863"/>
            <a:ext cx="13122354" cy="602933"/>
          </a:xfrm>
          <a:prstGeom prst="rect">
            <a:avLst/>
          </a:prstGeom>
          <a:noFill/>
          <a:ln/>
        </p:spPr>
        <p:txBody>
          <a:bodyPr wrap="square" lIns="0" tIns="0" rIns="0" bIns="0" rtlCol="0" anchor="t"/>
          <a:lstStyle/>
          <a:p>
            <a:pPr algn="l" indent="0" marL="0">
              <a:lnSpc>
                <a:spcPts val="2350"/>
              </a:lnSpc>
              <a:buNone/>
            </a:pPr>
            <a:r>
              <a:rPr lang="en-US" sz="1450" dirty="0">
                <a:solidFill>
                  <a:srgbClr val="D6E5EF"/>
                </a:solidFill>
                <a:latin typeface="Roboto" pitchFamily="34" charset="0"/>
                <a:ea typeface="Roboto" pitchFamily="34" charset="-122"/>
                <a:cs typeface="Roboto" pitchFamily="34" charset="-120"/>
              </a:rPr>
              <a:t>Screenshots demonstrating how the system performs various traversal operations, such as an in-order display of all patient records from the BST or iterating through the linked list of appointments to list all upcoming schedules.</a:t>
            </a:r>
            <a:endParaRPr lang="en-US" sz="1450" dirty="0"/>
          </a:p>
        </p:txBody>
      </p:sp>
      <p:sp>
        <p:nvSpPr>
          <p:cNvPr id="9" name="Text 4"/>
          <p:cNvSpPr/>
          <p:nvPr/>
        </p:nvSpPr>
        <p:spPr>
          <a:xfrm>
            <a:off x="1036796" y="7363897"/>
            <a:ext cx="12839581" cy="301466"/>
          </a:xfrm>
          <a:prstGeom prst="rect">
            <a:avLst/>
          </a:prstGeom>
          <a:noFill/>
          <a:ln/>
        </p:spPr>
        <p:txBody>
          <a:bodyPr wrap="none" lIns="0" tIns="0" rIns="0" bIns="0" rtlCol="0" anchor="t"/>
          <a:lstStyle/>
          <a:p>
            <a:pPr algn="l" indent="0" marL="0">
              <a:lnSpc>
                <a:spcPts val="2350"/>
              </a:lnSpc>
              <a:buNone/>
            </a:pPr>
            <a:r>
              <a:rPr lang="en-US" sz="1450" dirty="0">
                <a:solidFill>
                  <a:srgbClr val="D6E5EF"/>
                </a:solidFill>
                <a:latin typeface="Roboto" pitchFamily="34" charset="0"/>
                <a:ea typeface="Roboto" pitchFamily="34" charset="-122"/>
                <a:cs typeface="Roboto" pitchFamily="34" charset="-120"/>
              </a:rPr>
              <a:t>These visuals underscore the versatility and reliability of data structures in delivering a comprehensive hospital management solution.</a:t>
            </a:r>
            <a:endParaRPr lang="en-US" sz="1450" dirty="0"/>
          </a:p>
        </p:txBody>
      </p:sp>
      <p:sp>
        <p:nvSpPr>
          <p:cNvPr id="10" name="Shape 5"/>
          <p:cNvSpPr/>
          <p:nvPr/>
        </p:nvSpPr>
        <p:spPr>
          <a:xfrm>
            <a:off x="754023" y="7151846"/>
            <a:ext cx="22860" cy="725567"/>
          </a:xfrm>
          <a:prstGeom prst="rect">
            <a:avLst/>
          </a:prstGeom>
          <a:solidFill>
            <a:srgbClr val="66A8EE"/>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9381" y="522089"/>
            <a:ext cx="11478339" cy="593288"/>
          </a:xfrm>
          <a:prstGeom prst="rect">
            <a:avLst/>
          </a:prstGeom>
          <a:noFill/>
          <a:ln/>
        </p:spPr>
        <p:txBody>
          <a:bodyPr wrap="none" lIns="0" tIns="0" rIns="0" bIns="0" rtlCol="0" anchor="t"/>
          <a:lstStyle/>
          <a:p>
            <a:pPr algn="l" indent="0" marL="0">
              <a:lnSpc>
                <a:spcPts val="4650"/>
              </a:lnSpc>
              <a:buNone/>
            </a:pPr>
            <a:r>
              <a:rPr lang="en-US" sz="3700" dirty="0">
                <a:solidFill>
                  <a:srgbClr val="76B9FF"/>
                </a:solidFill>
                <a:latin typeface="Roboto Slab" pitchFamily="34" charset="0"/>
                <a:ea typeface="Roboto Slab" pitchFamily="34" charset="-122"/>
                <a:cs typeface="Roboto Slab" pitchFamily="34" charset="-120"/>
              </a:rPr>
              <a:t>Input and Output Screenshots: Search &amp; Emergency</a:t>
            </a:r>
            <a:endParaRPr lang="en-US" sz="3700" dirty="0"/>
          </a:p>
        </p:txBody>
      </p:sp>
      <p:pic>
        <p:nvPicPr>
          <p:cNvPr id="3" name="Image 0" descr="preencoded.png">    </p:cNvPr>
          <p:cNvPicPr>
            <a:picLocks noChangeAspect="1"/>
          </p:cNvPicPr>
          <p:nvPr/>
        </p:nvPicPr>
        <p:blipFill>
          <a:blip r:embed="rId1"/>
          <a:stretch>
            <a:fillRect/>
          </a:stretch>
        </p:blipFill>
        <p:spPr>
          <a:xfrm>
            <a:off x="759381" y="1613535"/>
            <a:ext cx="5916930" cy="3784640"/>
          </a:xfrm>
          <a:prstGeom prst="rect">
            <a:avLst/>
          </a:prstGeom>
        </p:spPr>
      </p:pic>
      <p:pic>
        <p:nvPicPr>
          <p:cNvPr id="4" name="Image 1" descr="preencoded.png">    </p:cNvPr>
          <p:cNvPicPr>
            <a:picLocks noChangeAspect="1"/>
          </p:cNvPicPr>
          <p:nvPr/>
        </p:nvPicPr>
        <p:blipFill>
          <a:blip r:embed="rId2"/>
          <a:stretch>
            <a:fillRect/>
          </a:stretch>
        </p:blipFill>
        <p:spPr>
          <a:xfrm>
            <a:off x="7147084" y="1613535"/>
            <a:ext cx="5665470" cy="3331964"/>
          </a:xfrm>
          <a:prstGeom prst="rect">
            <a:avLst/>
          </a:prstGeom>
        </p:spPr>
      </p:pic>
      <p:sp>
        <p:nvSpPr>
          <p:cNvPr id="5" name="Text 1"/>
          <p:cNvSpPr/>
          <p:nvPr/>
        </p:nvSpPr>
        <p:spPr>
          <a:xfrm>
            <a:off x="7147084" y="5158978"/>
            <a:ext cx="6731437" cy="303848"/>
          </a:xfrm>
          <a:prstGeom prst="rect">
            <a:avLst/>
          </a:prstGeom>
          <a:noFill/>
          <a:ln/>
        </p:spPr>
        <p:txBody>
          <a:bodyPr wrap="none" lIns="0" tIns="0" rIns="0" bIns="0" rtlCol="0" anchor="t"/>
          <a:lstStyle/>
          <a:p>
            <a:pPr algn="l" indent="0" marL="0">
              <a:lnSpc>
                <a:spcPts val="2350"/>
              </a:lnSpc>
              <a:buNone/>
            </a:pPr>
            <a:endParaRPr lang="en-US" sz="1450" dirty="0"/>
          </a:p>
        </p:txBody>
      </p:sp>
      <p:sp>
        <p:nvSpPr>
          <p:cNvPr id="6" name="Shape 2"/>
          <p:cNvSpPr/>
          <p:nvPr/>
        </p:nvSpPr>
        <p:spPr>
          <a:xfrm>
            <a:off x="759381" y="5847159"/>
            <a:ext cx="13111639" cy="1861066"/>
          </a:xfrm>
          <a:prstGeom prst="roundRect">
            <a:avLst>
              <a:gd name="adj" fmla="val 1530"/>
            </a:avLst>
          </a:prstGeom>
          <a:solidFill>
            <a:srgbClr val="202733"/>
          </a:solidFill>
          <a:ln w="22860">
            <a:solidFill>
              <a:srgbClr val="585F6B"/>
            </a:solidFill>
            <a:prstDash val="solid"/>
          </a:ln>
        </p:spPr>
      </p:sp>
      <p:sp>
        <p:nvSpPr>
          <p:cNvPr id="7" name="Text 3"/>
          <p:cNvSpPr/>
          <p:nvPr/>
        </p:nvSpPr>
        <p:spPr>
          <a:xfrm>
            <a:off x="972026" y="6059805"/>
            <a:ext cx="12686348" cy="303848"/>
          </a:xfrm>
          <a:prstGeom prst="rect">
            <a:avLst/>
          </a:prstGeom>
          <a:noFill/>
          <a:ln/>
        </p:spPr>
        <p:txBody>
          <a:bodyPr wrap="none" lIns="0" tIns="0" rIns="0" bIns="0" rtlCol="0" anchor="t"/>
          <a:lstStyle/>
          <a:p>
            <a:pPr algn="l" indent="0" marL="0">
              <a:lnSpc>
                <a:spcPts val="2350"/>
              </a:lnSpc>
              <a:buNone/>
            </a:pPr>
            <a:endParaRPr lang="en-US" sz="1450" dirty="0"/>
          </a:p>
        </p:txBody>
      </p:sp>
      <p:sp>
        <p:nvSpPr>
          <p:cNvPr id="8" name="Text 4"/>
          <p:cNvSpPr/>
          <p:nvPr/>
        </p:nvSpPr>
        <p:spPr>
          <a:xfrm>
            <a:off x="972026" y="6477476"/>
            <a:ext cx="2581989" cy="296585"/>
          </a:xfrm>
          <a:prstGeom prst="rect">
            <a:avLst/>
          </a:prstGeom>
          <a:noFill/>
          <a:ln/>
        </p:spPr>
        <p:txBody>
          <a:bodyPr wrap="none" lIns="0" tIns="0" rIns="0" bIns="0" rtlCol="0" anchor="t"/>
          <a:lstStyle/>
          <a:p>
            <a:pPr algn="l" indent="0" marL="0">
              <a:lnSpc>
                <a:spcPts val="2300"/>
              </a:lnSpc>
              <a:buNone/>
            </a:pPr>
            <a:r>
              <a:rPr lang="en-US" sz="1850" dirty="0">
                <a:solidFill>
                  <a:srgbClr val="D6E5EF"/>
                </a:solidFill>
                <a:latin typeface="Roboto Slab" pitchFamily="34" charset="0"/>
                <a:ea typeface="Roboto Slab" pitchFamily="34" charset="-122"/>
                <a:cs typeface="Roboto Slab" pitchFamily="34" charset="-120"/>
              </a:rPr>
              <a:t>Search and Emergency</a:t>
            </a:r>
            <a:endParaRPr lang="en-US" sz="1850" dirty="0"/>
          </a:p>
        </p:txBody>
      </p:sp>
      <p:sp>
        <p:nvSpPr>
          <p:cNvPr id="9" name="Text 5"/>
          <p:cNvSpPr/>
          <p:nvPr/>
        </p:nvSpPr>
        <p:spPr>
          <a:xfrm>
            <a:off x="972026" y="6887885"/>
            <a:ext cx="12686348" cy="607695"/>
          </a:xfrm>
          <a:prstGeom prst="rect">
            <a:avLst/>
          </a:prstGeom>
          <a:noFill/>
          <a:ln/>
        </p:spPr>
        <p:txBody>
          <a:bodyPr wrap="square" lIns="0" tIns="0" rIns="0" bIns="0" rtlCol="0" anchor="t"/>
          <a:lstStyle/>
          <a:p>
            <a:pPr algn="l" indent="0" marL="0">
              <a:lnSpc>
                <a:spcPts val="2350"/>
              </a:lnSpc>
              <a:buNone/>
            </a:pPr>
            <a:r>
              <a:rPr lang="en-US" sz="1450" dirty="0">
                <a:solidFill>
                  <a:srgbClr val="D6E5EF"/>
                </a:solidFill>
                <a:latin typeface="Roboto" pitchFamily="34" charset="0"/>
                <a:ea typeface="Roboto" pitchFamily="34" charset="-122"/>
                <a:cs typeface="Roboto" pitchFamily="34" charset="-120"/>
              </a:rPr>
              <a:t>Screenshots highlighting the system's ability to quickly search for specific patient data or identify critical information in emergency scenarios, showcasing the efficiency of the underlying data structures.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22697"/>
            <a:ext cx="8547021"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Input and Output Screenshots: Part 3</a:t>
            </a:r>
            <a:endParaRPr lang="en-US" sz="3900" dirty="0"/>
          </a:p>
        </p:txBody>
      </p:sp>
      <p:sp>
        <p:nvSpPr>
          <p:cNvPr id="3" name="Shape 1"/>
          <p:cNvSpPr/>
          <p:nvPr/>
        </p:nvSpPr>
        <p:spPr>
          <a:xfrm>
            <a:off x="793790" y="1639610"/>
            <a:ext cx="6422231" cy="5967293"/>
          </a:xfrm>
          <a:prstGeom prst="roundRect">
            <a:avLst>
              <a:gd name="adj" fmla="val 499"/>
            </a:avLst>
          </a:prstGeom>
          <a:solidFill>
            <a:srgbClr val="202733"/>
          </a:solidFill>
          <a:ln w="22860">
            <a:solidFill>
              <a:srgbClr val="585F6B"/>
            </a:solidFill>
            <a:prstDash val="solid"/>
          </a:ln>
        </p:spPr>
      </p:sp>
      <p:pic>
        <p:nvPicPr>
          <p:cNvPr id="4" name="Image 0" descr="preencoded.png">    </p:cNvPr>
          <p:cNvPicPr>
            <a:picLocks noChangeAspect="1"/>
          </p:cNvPicPr>
          <p:nvPr/>
        </p:nvPicPr>
        <p:blipFill>
          <a:blip r:embed="rId1"/>
          <a:stretch>
            <a:fillRect/>
          </a:stretch>
        </p:blipFill>
        <p:spPr>
          <a:xfrm>
            <a:off x="1015008" y="1860828"/>
            <a:ext cx="4251722" cy="3483173"/>
          </a:xfrm>
          <a:prstGeom prst="rect">
            <a:avLst/>
          </a:prstGeom>
        </p:spPr>
      </p:pic>
      <p:sp>
        <p:nvSpPr>
          <p:cNvPr id="5" name="Text 2"/>
          <p:cNvSpPr/>
          <p:nvPr/>
        </p:nvSpPr>
        <p:spPr>
          <a:xfrm>
            <a:off x="1015008" y="5567243"/>
            <a:ext cx="5979795"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6" name="Text 3"/>
          <p:cNvSpPr/>
          <p:nvPr/>
        </p:nvSpPr>
        <p:spPr>
          <a:xfrm>
            <a:off x="1015008" y="600384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Remove Patients</a:t>
            </a:r>
            <a:endParaRPr lang="en-US" sz="1950" dirty="0"/>
          </a:p>
        </p:txBody>
      </p:sp>
      <p:sp>
        <p:nvSpPr>
          <p:cNvPr id="7" name="Text 4"/>
          <p:cNvSpPr/>
          <p:nvPr/>
        </p:nvSpPr>
        <p:spPr>
          <a:xfrm>
            <a:off x="1015008" y="6433066"/>
            <a:ext cx="5979795"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Screenshots illustrating the process of removing patient records from the BST, including confirmation messages and updated displays of remaining records.</a:t>
            </a:r>
            <a:endParaRPr lang="en-US" sz="1550" dirty="0"/>
          </a:p>
        </p:txBody>
      </p:sp>
      <p:sp>
        <p:nvSpPr>
          <p:cNvPr id="8" name="Shape 5"/>
          <p:cNvSpPr/>
          <p:nvPr/>
        </p:nvSpPr>
        <p:spPr>
          <a:xfrm>
            <a:off x="7414379" y="1639610"/>
            <a:ext cx="6422231" cy="5967293"/>
          </a:xfrm>
          <a:prstGeom prst="roundRect">
            <a:avLst>
              <a:gd name="adj" fmla="val 499"/>
            </a:avLst>
          </a:prstGeom>
          <a:solidFill>
            <a:srgbClr val="202733"/>
          </a:solidFill>
          <a:ln w="22860">
            <a:solidFill>
              <a:srgbClr val="585F6B"/>
            </a:solidFill>
            <a:prstDash val="solid"/>
          </a:ln>
        </p:spPr>
      </p:sp>
      <p:pic>
        <p:nvPicPr>
          <p:cNvPr id="9" name="Image 1" descr="preencoded.png">    </p:cNvPr>
          <p:cNvPicPr>
            <a:picLocks noChangeAspect="1"/>
          </p:cNvPicPr>
          <p:nvPr/>
        </p:nvPicPr>
        <p:blipFill>
          <a:blip r:embed="rId2"/>
          <a:stretch>
            <a:fillRect/>
          </a:stretch>
        </p:blipFill>
        <p:spPr>
          <a:xfrm>
            <a:off x="7635597" y="1860828"/>
            <a:ext cx="3830836" cy="2580799"/>
          </a:xfrm>
          <a:prstGeom prst="rect">
            <a:avLst/>
          </a:prstGeom>
        </p:spPr>
      </p:pic>
      <p:sp>
        <p:nvSpPr>
          <p:cNvPr id="10" name="Text 6"/>
          <p:cNvSpPr/>
          <p:nvPr/>
        </p:nvSpPr>
        <p:spPr>
          <a:xfrm>
            <a:off x="7635597" y="4664869"/>
            <a:ext cx="5979795"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11" name="Text 7"/>
          <p:cNvSpPr/>
          <p:nvPr/>
        </p:nvSpPr>
        <p:spPr>
          <a:xfrm>
            <a:off x="7635597" y="510147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Display All Patients</a:t>
            </a:r>
            <a:endParaRPr lang="en-US" sz="1950" dirty="0"/>
          </a:p>
        </p:txBody>
      </p:sp>
      <p:sp>
        <p:nvSpPr>
          <p:cNvPr id="12" name="Text 8"/>
          <p:cNvSpPr/>
          <p:nvPr/>
        </p:nvSpPr>
        <p:spPr>
          <a:xfrm>
            <a:off x="7635597" y="5530691"/>
            <a:ext cx="5979795" cy="63507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Visuals demonstrating how the system efficiently displays all patient records stored in the BST, typically in a sorted order.</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96835" y="272891"/>
            <a:ext cx="3288506" cy="310158"/>
          </a:xfrm>
          <a:prstGeom prst="rect">
            <a:avLst/>
          </a:prstGeom>
          <a:noFill/>
          <a:ln/>
        </p:spPr>
        <p:txBody>
          <a:bodyPr wrap="none" lIns="0" tIns="0" rIns="0" bIns="0" rtlCol="0" anchor="t"/>
          <a:lstStyle/>
          <a:p>
            <a:pPr algn="l" indent="0" marL="0">
              <a:lnSpc>
                <a:spcPts val="2400"/>
              </a:lnSpc>
              <a:buNone/>
            </a:pPr>
            <a:r>
              <a:rPr lang="en-US" sz="1950" dirty="0">
                <a:solidFill>
                  <a:srgbClr val="76B9FF"/>
                </a:solidFill>
                <a:latin typeface="Roboto Slab" pitchFamily="34" charset="0"/>
                <a:ea typeface="Roboto Slab" pitchFamily="34" charset="-122"/>
                <a:cs typeface="Roboto Slab" pitchFamily="34" charset="-120"/>
              </a:rPr>
              <a:t>Conclusion &amp; Team Division</a:t>
            </a:r>
            <a:endParaRPr lang="en-US" sz="1950" dirty="0"/>
          </a:p>
        </p:txBody>
      </p:sp>
      <p:sp>
        <p:nvSpPr>
          <p:cNvPr id="3" name="Text 1"/>
          <p:cNvSpPr/>
          <p:nvPr/>
        </p:nvSpPr>
        <p:spPr>
          <a:xfrm>
            <a:off x="396835" y="831056"/>
            <a:ext cx="4018717" cy="248007"/>
          </a:xfrm>
          <a:prstGeom prst="rect">
            <a:avLst/>
          </a:prstGeom>
          <a:noFill/>
          <a:ln/>
        </p:spPr>
        <p:txBody>
          <a:bodyPr wrap="none" lIns="0" tIns="0" rIns="0" bIns="0" rtlCol="0" anchor="t"/>
          <a:lstStyle/>
          <a:p>
            <a:pPr algn="l" indent="0" marL="0">
              <a:lnSpc>
                <a:spcPts val="1950"/>
              </a:lnSpc>
              <a:buNone/>
            </a:pPr>
            <a:r>
              <a:rPr lang="en-US" sz="1550" dirty="0">
                <a:solidFill>
                  <a:srgbClr val="76B9FF"/>
                </a:solidFill>
                <a:latin typeface="Roboto Slab" pitchFamily="34" charset="0"/>
                <a:ea typeface="Roboto Slab" pitchFamily="34" charset="-122"/>
                <a:cs typeface="Roboto Slab" pitchFamily="34" charset="-120"/>
              </a:rPr>
              <a:t>Conclusion: A Robust Management System</a:t>
            </a:r>
            <a:endParaRPr lang="en-US" sz="1550" dirty="0"/>
          </a:p>
        </p:txBody>
      </p:sp>
      <p:sp>
        <p:nvSpPr>
          <p:cNvPr id="4" name="Text 2"/>
          <p:cNvSpPr/>
          <p:nvPr/>
        </p:nvSpPr>
        <p:spPr>
          <a:xfrm>
            <a:off x="396835" y="1178243"/>
            <a:ext cx="8205192" cy="317183"/>
          </a:xfrm>
          <a:prstGeom prst="rect">
            <a:avLst/>
          </a:prstGeom>
          <a:noFill/>
          <a:ln/>
        </p:spPr>
        <p:txBody>
          <a:bodyPr wrap="squar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This project successfully leverages the power of Binary Search Trees (BSTs) and Linked Lists to create a robust and efficient hospital management system. By strategically applying these data structures, we have established a foundation that ensures seamless patient flow, accurate record manipulation, and effective emergency handling.</a:t>
            </a:r>
            <a:endParaRPr lang="en-US" sz="750" dirty="0"/>
          </a:p>
        </p:txBody>
      </p:sp>
      <p:sp>
        <p:nvSpPr>
          <p:cNvPr id="5" name="Text 3"/>
          <p:cNvSpPr/>
          <p:nvPr/>
        </p:nvSpPr>
        <p:spPr>
          <a:xfrm>
            <a:off x="396835" y="1584722"/>
            <a:ext cx="8205192" cy="317183"/>
          </a:xfrm>
          <a:prstGeom prst="rect">
            <a:avLst/>
          </a:prstGeom>
          <a:noFill/>
          <a:ln/>
        </p:spPr>
        <p:txBody>
          <a:bodyPr wrap="squar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The system demonstrates strong data integrity, rapid response times for critical operations, and a user-friendly interface for managing complex healthcare data. Its design supports all key patient-related processes, from registration to appointment scheduling and record retrieval, proving the efficacy of classic data structures in modern applications.</a:t>
            </a:r>
            <a:endParaRPr lang="en-US" sz="750" dirty="0"/>
          </a:p>
        </p:txBody>
      </p:sp>
      <p:pic>
        <p:nvPicPr>
          <p:cNvPr id="6" name="Image 0" descr="preencoded.png">    </p:cNvPr>
          <p:cNvPicPr>
            <a:picLocks noChangeAspect="1"/>
          </p:cNvPicPr>
          <p:nvPr/>
        </p:nvPicPr>
        <p:blipFill>
          <a:blip r:embed="rId1"/>
          <a:stretch>
            <a:fillRect/>
          </a:stretch>
        </p:blipFill>
        <p:spPr>
          <a:xfrm>
            <a:off x="396835" y="2013466"/>
            <a:ext cx="6351151" cy="6351151"/>
          </a:xfrm>
          <a:prstGeom prst="rect">
            <a:avLst/>
          </a:prstGeom>
        </p:spPr>
      </p:pic>
      <p:sp>
        <p:nvSpPr>
          <p:cNvPr id="7" name="Text 4"/>
          <p:cNvSpPr/>
          <p:nvPr/>
        </p:nvSpPr>
        <p:spPr>
          <a:xfrm>
            <a:off x="8851583" y="831056"/>
            <a:ext cx="3464004" cy="248007"/>
          </a:xfrm>
          <a:prstGeom prst="rect">
            <a:avLst/>
          </a:prstGeom>
          <a:noFill/>
          <a:ln/>
        </p:spPr>
        <p:txBody>
          <a:bodyPr wrap="none" lIns="0" tIns="0" rIns="0" bIns="0" rtlCol="0" anchor="t"/>
          <a:lstStyle/>
          <a:p>
            <a:pPr algn="l" indent="0" marL="0">
              <a:lnSpc>
                <a:spcPts val="1950"/>
              </a:lnSpc>
              <a:buNone/>
            </a:pPr>
            <a:r>
              <a:rPr lang="en-US" sz="1550" dirty="0">
                <a:solidFill>
                  <a:srgbClr val="76B9FF"/>
                </a:solidFill>
                <a:latin typeface="Roboto Slab" pitchFamily="34" charset="0"/>
                <a:ea typeface="Roboto Slab" pitchFamily="34" charset="-122"/>
                <a:cs typeface="Roboto Slab" pitchFamily="34" charset="-120"/>
              </a:rPr>
              <a:t>Work Division: Collaborative Success</a:t>
            </a:r>
            <a:endParaRPr lang="en-US" sz="1550" dirty="0"/>
          </a:p>
        </p:txBody>
      </p:sp>
      <p:sp>
        <p:nvSpPr>
          <p:cNvPr id="8" name="Shape 5"/>
          <p:cNvSpPr/>
          <p:nvPr/>
        </p:nvSpPr>
        <p:spPr>
          <a:xfrm>
            <a:off x="8851583" y="1190625"/>
            <a:ext cx="396835" cy="769739"/>
          </a:xfrm>
          <a:prstGeom prst="roundRect">
            <a:avLst>
              <a:gd name="adj" fmla="val 360103"/>
            </a:avLst>
          </a:prstGeom>
          <a:solidFill>
            <a:srgbClr val="3F4652"/>
          </a:solidFill>
          <a:ln/>
        </p:spPr>
      </p:sp>
      <p:sp>
        <p:nvSpPr>
          <p:cNvPr id="9" name="Text 6"/>
          <p:cNvSpPr/>
          <p:nvPr/>
        </p:nvSpPr>
        <p:spPr>
          <a:xfrm>
            <a:off x="8975527" y="1482447"/>
            <a:ext cx="148828" cy="185976"/>
          </a:xfrm>
          <a:prstGeom prst="rect">
            <a:avLst/>
          </a:prstGeom>
          <a:noFill/>
          <a:ln/>
        </p:spPr>
        <p:txBody>
          <a:bodyPr wrap="none" lIns="0" tIns="0" rIns="0" bIns="0" rtlCol="0" anchor="t"/>
          <a:lstStyle/>
          <a:p>
            <a:pPr algn="l" indent="0" marL="0">
              <a:lnSpc>
                <a:spcPts val="1150"/>
              </a:lnSpc>
              <a:buNone/>
            </a:pPr>
            <a:r>
              <a:rPr lang="en-US" sz="1150" dirty="0">
                <a:solidFill>
                  <a:srgbClr val="D6E5EF"/>
                </a:solidFill>
                <a:latin typeface="Roboto Slab" pitchFamily="34" charset="0"/>
                <a:ea typeface="Roboto Slab" pitchFamily="34" charset="-122"/>
                <a:cs typeface="Roboto Slab" pitchFamily="34" charset="-120"/>
              </a:rPr>
              <a:t>1</a:t>
            </a:r>
            <a:endParaRPr lang="en-US" sz="1150" dirty="0"/>
          </a:p>
        </p:txBody>
      </p:sp>
      <p:sp>
        <p:nvSpPr>
          <p:cNvPr id="10" name="Text 7"/>
          <p:cNvSpPr/>
          <p:nvPr/>
        </p:nvSpPr>
        <p:spPr>
          <a:xfrm>
            <a:off x="9347597" y="1289804"/>
            <a:ext cx="1864281" cy="155019"/>
          </a:xfrm>
          <a:prstGeom prst="rect">
            <a:avLst/>
          </a:prstGeom>
          <a:noFill/>
          <a:ln/>
        </p:spPr>
        <p:txBody>
          <a:bodyPr wrap="none" lIns="0" tIns="0" rIns="0" bIns="0" rtlCol="0" anchor="t"/>
          <a:lstStyle/>
          <a:p>
            <a:pPr algn="l" indent="0" marL="0">
              <a:lnSpc>
                <a:spcPts val="1200"/>
              </a:lnSpc>
              <a:buNone/>
            </a:pPr>
            <a:r>
              <a:rPr lang="en-US" sz="950" dirty="0">
                <a:solidFill>
                  <a:srgbClr val="D6E5EF"/>
                </a:solidFill>
                <a:latin typeface="Roboto Slab" pitchFamily="34" charset="0"/>
                <a:ea typeface="Roboto Slab" pitchFamily="34" charset="-122"/>
                <a:cs typeface="Roboto Slab" pitchFamily="34" charset="-120"/>
              </a:rPr>
              <a:t>BST Implementation:DHANUSH</a:t>
            </a:r>
            <a:endParaRPr lang="en-US" sz="950" dirty="0"/>
          </a:p>
        </p:txBody>
      </p:sp>
      <p:sp>
        <p:nvSpPr>
          <p:cNvPr id="11" name="Text 8"/>
          <p:cNvSpPr/>
          <p:nvPr/>
        </p:nvSpPr>
        <p:spPr>
          <a:xfrm>
            <a:off x="9347597" y="1544002"/>
            <a:ext cx="4893469" cy="317183"/>
          </a:xfrm>
          <a:prstGeom prst="rect">
            <a:avLst/>
          </a:prstGeom>
          <a:noFill/>
          <a:ln/>
        </p:spPr>
        <p:txBody>
          <a:bodyPr wrap="squar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Developed the core BST logic, including node creation, insertion, deletion, and traversal functions. Responsible for patient record management and search functionalities.</a:t>
            </a:r>
            <a:endParaRPr lang="en-US" sz="750" dirty="0"/>
          </a:p>
        </p:txBody>
      </p:sp>
      <p:sp>
        <p:nvSpPr>
          <p:cNvPr id="12" name="Shape 9"/>
          <p:cNvSpPr/>
          <p:nvPr/>
        </p:nvSpPr>
        <p:spPr>
          <a:xfrm>
            <a:off x="8851583" y="2059543"/>
            <a:ext cx="396835" cy="1137285"/>
          </a:xfrm>
          <a:prstGeom prst="roundRect">
            <a:avLst>
              <a:gd name="adj" fmla="val 360103"/>
            </a:avLst>
          </a:prstGeom>
          <a:solidFill>
            <a:srgbClr val="3F4652"/>
          </a:solidFill>
          <a:ln/>
        </p:spPr>
      </p:sp>
      <p:sp>
        <p:nvSpPr>
          <p:cNvPr id="13" name="Text 10"/>
          <p:cNvSpPr/>
          <p:nvPr/>
        </p:nvSpPr>
        <p:spPr>
          <a:xfrm>
            <a:off x="8975527" y="2535198"/>
            <a:ext cx="148828" cy="185976"/>
          </a:xfrm>
          <a:prstGeom prst="rect">
            <a:avLst/>
          </a:prstGeom>
          <a:noFill/>
          <a:ln/>
        </p:spPr>
        <p:txBody>
          <a:bodyPr wrap="none" lIns="0" tIns="0" rIns="0" bIns="0" rtlCol="0" anchor="t"/>
          <a:lstStyle/>
          <a:p>
            <a:pPr algn="l" indent="0" marL="0">
              <a:lnSpc>
                <a:spcPts val="1150"/>
              </a:lnSpc>
              <a:buNone/>
            </a:pPr>
            <a:r>
              <a:rPr lang="en-US" sz="1150" dirty="0">
                <a:solidFill>
                  <a:srgbClr val="D6E5EF"/>
                </a:solidFill>
                <a:latin typeface="Roboto Slab" pitchFamily="34" charset="0"/>
                <a:ea typeface="Roboto Slab" pitchFamily="34" charset="-122"/>
                <a:cs typeface="Roboto Slab" pitchFamily="34" charset="-120"/>
              </a:rPr>
              <a:t>2</a:t>
            </a:r>
            <a:endParaRPr lang="en-US" sz="1150" dirty="0"/>
          </a:p>
        </p:txBody>
      </p:sp>
      <p:sp>
        <p:nvSpPr>
          <p:cNvPr id="14" name="Text 11"/>
          <p:cNvSpPr/>
          <p:nvPr/>
        </p:nvSpPr>
        <p:spPr>
          <a:xfrm>
            <a:off x="9347597" y="2158722"/>
            <a:ext cx="1720929" cy="155019"/>
          </a:xfrm>
          <a:prstGeom prst="rect">
            <a:avLst/>
          </a:prstGeom>
          <a:noFill/>
          <a:ln/>
        </p:spPr>
        <p:txBody>
          <a:bodyPr wrap="none" lIns="0" tIns="0" rIns="0" bIns="0" rtlCol="0" anchor="t"/>
          <a:lstStyle/>
          <a:p>
            <a:pPr algn="l" indent="0" marL="0">
              <a:lnSpc>
                <a:spcPts val="1200"/>
              </a:lnSpc>
              <a:buNone/>
            </a:pPr>
            <a:r>
              <a:rPr lang="en-US" sz="950" dirty="0">
                <a:solidFill>
                  <a:srgbClr val="D6E5EF"/>
                </a:solidFill>
                <a:latin typeface="Roboto Slab" pitchFamily="34" charset="0"/>
                <a:ea typeface="Roboto Slab" pitchFamily="34" charset="-122"/>
                <a:cs typeface="Roboto Slab" pitchFamily="34" charset="-120"/>
              </a:rPr>
              <a:t>Linked List for Appointments</a:t>
            </a:r>
            <a:endParaRPr lang="en-US" sz="950" dirty="0"/>
          </a:p>
        </p:txBody>
      </p:sp>
      <p:sp>
        <p:nvSpPr>
          <p:cNvPr id="15" name="Text 12"/>
          <p:cNvSpPr/>
          <p:nvPr/>
        </p:nvSpPr>
        <p:spPr>
          <a:xfrm>
            <a:off x="9347597" y="2412921"/>
            <a:ext cx="4893469" cy="198477"/>
          </a:xfrm>
          <a:prstGeom prst="rect">
            <a:avLst/>
          </a:prstGeom>
          <a:noFill/>
          <a:ln/>
        </p:spPr>
        <p:txBody>
          <a:bodyPr wrap="none" lIns="0" tIns="0" rIns="0" bIns="0" rtlCol="0" anchor="t"/>
          <a:lstStyle/>
          <a:p>
            <a:pPr algn="l" indent="0" marL="0">
              <a:lnSpc>
                <a:spcPts val="1550"/>
              </a:lnSpc>
              <a:buNone/>
            </a:pPr>
            <a:r>
              <a:rPr lang="en-US" sz="950" dirty="0">
                <a:solidFill>
                  <a:srgbClr val="D6E5EF"/>
                </a:solidFill>
                <a:latin typeface="Roboto" pitchFamily="34" charset="0"/>
                <a:ea typeface="Roboto" pitchFamily="34" charset="-122"/>
                <a:cs typeface="Roboto" pitchFamily="34" charset="-120"/>
              </a:rPr>
              <a:t>:GAUTAM</a:t>
            </a:r>
            <a:endParaRPr lang="en-US" sz="950" dirty="0"/>
          </a:p>
        </p:txBody>
      </p:sp>
      <p:sp>
        <p:nvSpPr>
          <p:cNvPr id="16" name="Text 13"/>
          <p:cNvSpPr/>
          <p:nvPr/>
        </p:nvSpPr>
        <p:spPr>
          <a:xfrm>
            <a:off x="9347597" y="2700695"/>
            <a:ext cx="4893469" cy="396954"/>
          </a:xfrm>
          <a:prstGeom prst="rect">
            <a:avLst/>
          </a:prstGeom>
          <a:noFill/>
          <a:ln/>
        </p:spPr>
        <p:txBody>
          <a:bodyPr wrap="square" lIns="0" tIns="0" rIns="0" bIns="0" rtlCol="0" anchor="t"/>
          <a:lstStyle/>
          <a:p>
            <a:pPr algn="l" indent="0" marL="0">
              <a:lnSpc>
                <a:spcPts val="1550"/>
              </a:lnSpc>
              <a:buNone/>
            </a:pPr>
            <a:r>
              <a:rPr lang="en-US" sz="950" dirty="0">
                <a:solidFill>
                  <a:srgbClr val="D6E5EF"/>
                </a:solidFill>
                <a:latin typeface="Roboto" pitchFamily="34" charset="0"/>
                <a:ea typeface="Roboto" pitchFamily="34" charset="-122"/>
                <a:cs typeface="Roboto" pitchFamily="34" charset="-120"/>
              </a:rPr>
              <a:t>Implemented the linked list for appointment scheduling, ensuring dynamic addition, removal, and printing of appointments, with a focus on integration with patient records.</a:t>
            </a:r>
            <a:endParaRPr lang="en-US" sz="950" dirty="0"/>
          </a:p>
        </p:txBody>
      </p:sp>
      <p:sp>
        <p:nvSpPr>
          <p:cNvPr id="17" name="Shape 14"/>
          <p:cNvSpPr/>
          <p:nvPr/>
        </p:nvSpPr>
        <p:spPr>
          <a:xfrm>
            <a:off x="8851583" y="3296007"/>
            <a:ext cx="396835" cy="1017627"/>
          </a:xfrm>
          <a:prstGeom prst="roundRect">
            <a:avLst>
              <a:gd name="adj" fmla="val 360103"/>
            </a:avLst>
          </a:prstGeom>
          <a:solidFill>
            <a:srgbClr val="3F4652"/>
          </a:solidFill>
          <a:ln/>
        </p:spPr>
      </p:sp>
      <p:sp>
        <p:nvSpPr>
          <p:cNvPr id="18" name="Text 15"/>
          <p:cNvSpPr/>
          <p:nvPr/>
        </p:nvSpPr>
        <p:spPr>
          <a:xfrm>
            <a:off x="8975527" y="3711773"/>
            <a:ext cx="148828" cy="185976"/>
          </a:xfrm>
          <a:prstGeom prst="rect">
            <a:avLst/>
          </a:prstGeom>
          <a:noFill/>
          <a:ln/>
        </p:spPr>
        <p:txBody>
          <a:bodyPr wrap="none" lIns="0" tIns="0" rIns="0" bIns="0" rtlCol="0" anchor="t"/>
          <a:lstStyle/>
          <a:p>
            <a:pPr algn="l" indent="0" marL="0">
              <a:lnSpc>
                <a:spcPts val="1150"/>
              </a:lnSpc>
              <a:buNone/>
            </a:pPr>
            <a:r>
              <a:rPr lang="en-US" sz="1150" dirty="0">
                <a:solidFill>
                  <a:srgbClr val="D6E5EF"/>
                </a:solidFill>
                <a:latin typeface="Roboto Slab" pitchFamily="34" charset="0"/>
                <a:ea typeface="Roboto Slab" pitchFamily="34" charset="-122"/>
                <a:cs typeface="Roboto Slab" pitchFamily="34" charset="-120"/>
              </a:rPr>
              <a:t>3</a:t>
            </a:r>
            <a:endParaRPr lang="en-US" sz="1150" dirty="0"/>
          </a:p>
        </p:txBody>
      </p:sp>
      <p:sp>
        <p:nvSpPr>
          <p:cNvPr id="19" name="Text 16"/>
          <p:cNvSpPr/>
          <p:nvPr/>
        </p:nvSpPr>
        <p:spPr>
          <a:xfrm>
            <a:off x="9347597" y="3395186"/>
            <a:ext cx="2323386" cy="155019"/>
          </a:xfrm>
          <a:prstGeom prst="rect">
            <a:avLst/>
          </a:prstGeom>
          <a:noFill/>
          <a:ln/>
        </p:spPr>
        <p:txBody>
          <a:bodyPr wrap="none" lIns="0" tIns="0" rIns="0" bIns="0" rtlCol="0" anchor="t"/>
          <a:lstStyle/>
          <a:p>
            <a:pPr algn="l" indent="0" marL="0">
              <a:lnSpc>
                <a:spcPts val="1200"/>
              </a:lnSpc>
              <a:buNone/>
            </a:pPr>
            <a:r>
              <a:rPr lang="en-US" sz="950" dirty="0">
                <a:solidFill>
                  <a:srgbClr val="D6E5EF"/>
                </a:solidFill>
                <a:latin typeface="Roboto Slab" pitchFamily="34" charset="0"/>
                <a:ea typeface="Roboto Slab" pitchFamily="34" charset="-122"/>
                <a:cs typeface="Roboto Slab" pitchFamily="34" charset="-120"/>
              </a:rPr>
              <a:t>User Interface &amp; Integration: HARKIRAT</a:t>
            </a:r>
            <a:endParaRPr lang="en-US" sz="950" dirty="0"/>
          </a:p>
        </p:txBody>
      </p:sp>
      <p:sp>
        <p:nvSpPr>
          <p:cNvPr id="20" name="Text 17"/>
          <p:cNvSpPr/>
          <p:nvPr/>
        </p:nvSpPr>
        <p:spPr>
          <a:xfrm>
            <a:off x="9347597" y="3649385"/>
            <a:ext cx="4893469" cy="158591"/>
          </a:xfrm>
          <a:prstGeom prst="rect">
            <a:avLst/>
          </a:prstGeom>
          <a:noFill/>
          <a:ln/>
        </p:spPr>
        <p:txBody>
          <a:bodyPr wrap="none" lIns="0" tIns="0" rIns="0" bIns="0" rtlCol="0" anchor="t"/>
          <a:lstStyle/>
          <a:p>
            <a:pPr algn="l" indent="0" marL="0">
              <a:lnSpc>
                <a:spcPts val="1250"/>
              </a:lnSpc>
              <a:buNone/>
            </a:pPr>
            <a:endParaRPr lang="en-US" sz="750" dirty="0"/>
          </a:p>
        </p:txBody>
      </p:sp>
      <p:sp>
        <p:nvSpPr>
          <p:cNvPr id="21" name="Text 18"/>
          <p:cNvSpPr/>
          <p:nvPr/>
        </p:nvSpPr>
        <p:spPr>
          <a:xfrm>
            <a:off x="9347597" y="3897273"/>
            <a:ext cx="4893469" cy="317183"/>
          </a:xfrm>
          <a:prstGeom prst="rect">
            <a:avLst/>
          </a:prstGeom>
          <a:noFill/>
          <a:ln/>
        </p:spPr>
        <p:txBody>
          <a:bodyPr wrap="squar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Designed the terminal-based user interface and ensured seamless integration between the BST and Linked List modules. Managed input/output handling and overall system flow.</a:t>
            </a:r>
            <a:endParaRPr lang="en-US" sz="750" dirty="0"/>
          </a:p>
        </p:txBody>
      </p:sp>
      <p:sp>
        <p:nvSpPr>
          <p:cNvPr id="22" name="Shape 19"/>
          <p:cNvSpPr/>
          <p:nvPr/>
        </p:nvSpPr>
        <p:spPr>
          <a:xfrm>
            <a:off x="8851583" y="4412813"/>
            <a:ext cx="396835" cy="1017627"/>
          </a:xfrm>
          <a:prstGeom prst="roundRect">
            <a:avLst>
              <a:gd name="adj" fmla="val 360103"/>
            </a:avLst>
          </a:prstGeom>
          <a:solidFill>
            <a:srgbClr val="3F4652"/>
          </a:solidFill>
          <a:ln/>
        </p:spPr>
      </p:sp>
      <p:sp>
        <p:nvSpPr>
          <p:cNvPr id="23" name="Text 20"/>
          <p:cNvSpPr/>
          <p:nvPr/>
        </p:nvSpPr>
        <p:spPr>
          <a:xfrm>
            <a:off x="8975527" y="4828580"/>
            <a:ext cx="148828" cy="185976"/>
          </a:xfrm>
          <a:prstGeom prst="rect">
            <a:avLst/>
          </a:prstGeom>
          <a:noFill/>
          <a:ln/>
        </p:spPr>
        <p:txBody>
          <a:bodyPr wrap="none" lIns="0" tIns="0" rIns="0" bIns="0" rtlCol="0" anchor="t"/>
          <a:lstStyle/>
          <a:p>
            <a:pPr algn="l" indent="0" marL="0">
              <a:lnSpc>
                <a:spcPts val="1150"/>
              </a:lnSpc>
              <a:buNone/>
            </a:pPr>
            <a:r>
              <a:rPr lang="en-US" sz="1150" dirty="0">
                <a:solidFill>
                  <a:srgbClr val="D6E5EF"/>
                </a:solidFill>
                <a:latin typeface="Roboto Slab" pitchFamily="34" charset="0"/>
                <a:ea typeface="Roboto Slab" pitchFamily="34" charset="-122"/>
                <a:cs typeface="Roboto Slab" pitchFamily="34" charset="-120"/>
              </a:rPr>
              <a:t>4</a:t>
            </a:r>
            <a:endParaRPr lang="en-US" sz="1150" dirty="0"/>
          </a:p>
        </p:txBody>
      </p:sp>
      <p:sp>
        <p:nvSpPr>
          <p:cNvPr id="24" name="Text 21"/>
          <p:cNvSpPr/>
          <p:nvPr/>
        </p:nvSpPr>
        <p:spPr>
          <a:xfrm>
            <a:off x="9347597" y="4511993"/>
            <a:ext cx="1478161" cy="155019"/>
          </a:xfrm>
          <a:prstGeom prst="rect">
            <a:avLst/>
          </a:prstGeom>
          <a:noFill/>
          <a:ln/>
        </p:spPr>
        <p:txBody>
          <a:bodyPr wrap="none" lIns="0" tIns="0" rIns="0" bIns="0" rtlCol="0" anchor="t"/>
          <a:lstStyle/>
          <a:p>
            <a:pPr algn="l" indent="0" marL="0">
              <a:lnSpc>
                <a:spcPts val="1200"/>
              </a:lnSpc>
              <a:buNone/>
            </a:pPr>
            <a:r>
              <a:rPr lang="en-US" sz="950" dirty="0">
                <a:solidFill>
                  <a:srgbClr val="D6E5EF"/>
                </a:solidFill>
                <a:latin typeface="Roboto Slab" pitchFamily="34" charset="0"/>
                <a:ea typeface="Roboto Slab" pitchFamily="34" charset="-122"/>
                <a:cs typeface="Roboto Slab" pitchFamily="34" charset="-120"/>
              </a:rPr>
              <a:t>Testing &amp; Documentation</a:t>
            </a:r>
            <a:endParaRPr lang="en-US" sz="950" dirty="0"/>
          </a:p>
        </p:txBody>
      </p:sp>
      <p:sp>
        <p:nvSpPr>
          <p:cNvPr id="25" name="Text 22"/>
          <p:cNvSpPr/>
          <p:nvPr/>
        </p:nvSpPr>
        <p:spPr>
          <a:xfrm>
            <a:off x="9347597" y="4766191"/>
            <a:ext cx="4893469" cy="158591"/>
          </a:xfrm>
          <a:prstGeom prst="rect">
            <a:avLst/>
          </a:prstGeom>
          <a:noFill/>
          <a:ln/>
        </p:spPr>
        <p:txBody>
          <a:bodyPr wrap="non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 DHANUSH,GAUTAM,HARKIRAT</a:t>
            </a:r>
            <a:endParaRPr lang="en-US" sz="750" dirty="0"/>
          </a:p>
        </p:txBody>
      </p:sp>
      <p:sp>
        <p:nvSpPr>
          <p:cNvPr id="26" name="Text 23"/>
          <p:cNvSpPr/>
          <p:nvPr/>
        </p:nvSpPr>
        <p:spPr>
          <a:xfrm>
            <a:off x="9347597" y="5014079"/>
            <a:ext cx="4893469" cy="317183"/>
          </a:xfrm>
          <a:prstGeom prst="rect">
            <a:avLst/>
          </a:prstGeom>
          <a:noFill/>
          <a:ln/>
        </p:spPr>
        <p:txBody>
          <a:bodyPr wrap="square" lIns="0" tIns="0" rIns="0" bIns="0" rtlCol="0" anchor="t"/>
          <a:lstStyle/>
          <a:p>
            <a:pPr algn="l" indent="0" marL="0">
              <a:lnSpc>
                <a:spcPts val="1250"/>
              </a:lnSpc>
              <a:buNone/>
            </a:pPr>
            <a:r>
              <a:rPr lang="en-US" sz="750" dirty="0">
                <a:solidFill>
                  <a:srgbClr val="D6E5EF"/>
                </a:solidFill>
                <a:latin typeface="Roboto" pitchFamily="34" charset="0"/>
                <a:ea typeface="Roboto" pitchFamily="34" charset="-122"/>
                <a:cs typeface="Roboto" pitchFamily="34" charset="-120"/>
              </a:rPr>
              <a:t>Conducted comprehensive testing of all functionalities, identified and resolved bugs, and prepared detailed documentation for the system's architecture and usage.</a:t>
            </a:r>
            <a:endParaRPr lang="en-US" sz="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2025-11-16T17:45:27Z</dcterms:created>
  <dcterms:modified xsi:type="dcterms:W3CDTF">2025-11-16T17:45:27Z</dcterms:modified>
</cp:coreProperties>
</file>